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0" r:id="rId4"/>
  </p:sldMasterIdLst>
  <p:notesMasterIdLst>
    <p:notesMasterId r:id="rId29"/>
  </p:notesMasterIdLst>
  <p:handoutMasterIdLst>
    <p:handoutMasterId r:id="rId30"/>
  </p:handoutMasterIdLst>
  <p:sldIdLst>
    <p:sldId id="256" r:id="rId5"/>
    <p:sldId id="292" r:id="rId6"/>
    <p:sldId id="293" r:id="rId7"/>
    <p:sldId id="266" r:id="rId8"/>
    <p:sldId id="334" r:id="rId9"/>
    <p:sldId id="258" r:id="rId10"/>
    <p:sldId id="338" r:id="rId11"/>
    <p:sldId id="336" r:id="rId12"/>
    <p:sldId id="340" r:id="rId13"/>
    <p:sldId id="342" r:id="rId14"/>
    <p:sldId id="341" r:id="rId15"/>
    <p:sldId id="339" r:id="rId16"/>
    <p:sldId id="337" r:id="rId17"/>
    <p:sldId id="343" r:id="rId18"/>
    <p:sldId id="287" r:id="rId19"/>
    <p:sldId id="288" r:id="rId20"/>
    <p:sldId id="346" r:id="rId21"/>
    <p:sldId id="344" r:id="rId22"/>
    <p:sldId id="345" r:id="rId23"/>
    <p:sldId id="281" r:id="rId24"/>
    <p:sldId id="289" r:id="rId25"/>
    <p:sldId id="263" r:id="rId26"/>
    <p:sldId id="264"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85578" autoAdjust="0"/>
  </p:normalViewPr>
  <p:slideViewPr>
    <p:cSldViewPr snapToGrid="0">
      <p:cViewPr varScale="1">
        <p:scale>
          <a:sx n="109" d="100"/>
          <a:sy n="109" d="100"/>
        </p:scale>
        <p:origin x="928" y="176"/>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DBAF-01B2-AF32-C5B4-4024CBAA8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3B3C74-E22D-14A2-6ECD-8B82FFD80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D59195-B6EB-D414-7387-60A41EEF3B3D}"/>
              </a:ext>
            </a:extLst>
          </p:cNvPr>
          <p:cNvSpPr>
            <a:spLocks noGrp="1"/>
          </p:cNvSpPr>
          <p:nvPr>
            <p:ph type="body" idx="1"/>
          </p:nvPr>
        </p:nvSpPr>
        <p:spPr/>
        <p:txBody>
          <a:bodyPr/>
          <a:lstStyle/>
          <a:p>
            <a:pPr algn="l"/>
            <a:r>
              <a:rPr lang="en-US" b="1" i="0" dirty="0">
                <a:effectLst/>
                <a:latin typeface="-apple-system"/>
              </a:rPr>
              <a:t>Complete Heart Block:</a:t>
            </a:r>
            <a:endParaRPr lang="en-US" b="0" i="0" dirty="0">
              <a:effectLst/>
              <a:latin typeface="-apple-system"/>
            </a:endParaRPr>
          </a:p>
          <a:p>
            <a:pPr algn="l">
              <a:spcBef>
                <a:spcPts val="525"/>
              </a:spcBef>
              <a:buFont typeface="Arial" panose="020B0604020202020204" pitchFamily="34" charset="0"/>
              <a:buChar char="•"/>
            </a:pPr>
            <a:r>
              <a:rPr lang="en-US" b="0" i="0" dirty="0">
                <a:effectLst/>
                <a:latin typeface="-apple-system"/>
              </a:rPr>
              <a:t>Atrial rate is ~ 60 bpm</a:t>
            </a:r>
          </a:p>
          <a:p>
            <a:pPr algn="l">
              <a:spcBef>
                <a:spcPts val="525"/>
              </a:spcBef>
              <a:buFont typeface="Arial" panose="020B0604020202020204" pitchFamily="34" charset="0"/>
              <a:buChar char="•"/>
            </a:pPr>
            <a:r>
              <a:rPr lang="en-US" b="0" i="0" dirty="0">
                <a:effectLst/>
                <a:latin typeface="-apple-system"/>
              </a:rPr>
              <a:t>Ventricular rate is ~ 27 bpm</a:t>
            </a:r>
          </a:p>
          <a:p>
            <a:pPr algn="l">
              <a:spcBef>
                <a:spcPts val="525"/>
              </a:spcBef>
              <a:buFont typeface="Arial" panose="020B0604020202020204" pitchFamily="34" charset="0"/>
              <a:buChar char="•"/>
            </a:pPr>
            <a:r>
              <a:rPr lang="en-US" b="0" i="0" dirty="0">
                <a:effectLst/>
                <a:latin typeface="-apple-system"/>
              </a:rPr>
              <a:t>None of the atrial impulses appear to be conducted to the ventricles</a:t>
            </a:r>
          </a:p>
          <a:p>
            <a:pPr algn="l">
              <a:spcBef>
                <a:spcPts val="525"/>
              </a:spcBef>
              <a:buFont typeface="Arial" panose="020B0604020202020204" pitchFamily="34" charset="0"/>
              <a:buChar char="•"/>
            </a:pPr>
            <a:r>
              <a:rPr lang="en-US" b="0" i="0" dirty="0">
                <a:effectLst/>
                <a:latin typeface="-apple-system"/>
              </a:rPr>
              <a:t>There is a slow </a:t>
            </a:r>
            <a:r>
              <a:rPr lang="en-US" b="0" i="0" dirty="0">
                <a:solidFill>
                  <a:srgbClr val="2872FA"/>
                </a:solidFill>
                <a:effectLst/>
                <a:latin typeface="-apple-system"/>
              </a:rPr>
              <a:t>ventricular escape rhythm </a:t>
            </a:r>
            <a:endParaRPr lang="en-US" b="0" i="0" dirty="0">
              <a:effectLst/>
              <a:latin typeface="-apple-system"/>
            </a:endParaRPr>
          </a:p>
          <a:p>
            <a:endParaRPr lang="en-US" dirty="0"/>
          </a:p>
        </p:txBody>
      </p:sp>
      <p:sp>
        <p:nvSpPr>
          <p:cNvPr id="4" name="Slide Number Placeholder 3">
            <a:extLst>
              <a:ext uri="{FF2B5EF4-FFF2-40B4-BE49-F238E27FC236}">
                <a16:creationId xmlns:a16="http://schemas.microsoft.com/office/drawing/2014/main" id="{27659D25-FBD8-A78B-DEA8-F01A88953A5E}"/>
              </a:ext>
            </a:extLst>
          </p:cNvPr>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01809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65571-4CB5-B34D-304F-1B0D5EC52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9B6A5-0737-9D45-D8B6-FD1A274862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F373D3-854B-A568-8DCE-00D95BFBCD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371C3C-F63B-E575-CE5D-54D336567D02}"/>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56100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75C5-1912-0F4E-8345-3966D28B5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9062E-6C5B-C537-B7B9-30E88F1CDE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63894-7B12-33A5-A548-7FA80A1DAC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83FA81-0441-428A-C792-C17BF94DEDB4}"/>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15590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C9D5-BC76-C3EC-47A3-43659D467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60E43-60C5-17F1-044F-ADA01C6AA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21CEF-4BC7-FA1C-A5AB-44EC93A6B0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2238C5-4008-AED4-0184-FAC11E675FFF}"/>
              </a:ext>
            </a:extLst>
          </p:cNvPr>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96709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20F6-5F54-729C-5C15-697061406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9217E-CD1C-E142-351E-3A0D0D706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BE9C6-B4C7-9469-4667-C94D2942E7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F9673F-84EF-510D-0CA9-A0958D9C6791}"/>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342577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C9D5-BC76-C3EC-47A3-43659D467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60E43-60C5-17F1-044F-ADA01C6AA5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21CEF-4BC7-FA1C-A5AB-44EC93A6B0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2238C5-4008-AED4-0184-FAC11E675FFF}"/>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967097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to discuss here. Obvious answer is the rapid resident should have introduced themself to the room rather than just bedside RN and asked if any of the present physicians were already running the code.</a:t>
            </a:r>
          </a:p>
          <a:p>
            <a:endParaRPr lang="en-US" dirty="0"/>
          </a:p>
          <a:p>
            <a:r>
              <a:rPr lang="en-US" dirty="0"/>
              <a:t>They should also invite fellow team members to share information and work collectively on the care plan. Engaging the primary team in decision making is incredibly valuable.</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229346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2D0F0-63BD-582B-C30C-26313ECDA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010D4-5B9C-3656-4F5A-C5AF8F40EA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9A4B-C874-385D-189D-E019FAC3CAA3}"/>
              </a:ext>
            </a:extLst>
          </p:cNvPr>
          <p:cNvSpPr>
            <a:spLocks noGrp="1"/>
          </p:cNvSpPr>
          <p:nvPr>
            <p:ph type="body" idx="1"/>
          </p:nvPr>
        </p:nvSpPr>
        <p:spPr/>
        <p:txBody>
          <a:bodyPr/>
          <a:lstStyle/>
          <a:p>
            <a:pPr marL="171450" indent="-171450">
              <a:buFont typeface="Wingdings" pitchFamily="2" charset="2"/>
              <a:buChar char="n"/>
            </a:pPr>
            <a:endParaRPr lang="en-US" dirty="0"/>
          </a:p>
        </p:txBody>
      </p:sp>
      <p:sp>
        <p:nvSpPr>
          <p:cNvPr id="4" name="Slide Number Placeholder 3">
            <a:extLst>
              <a:ext uri="{FF2B5EF4-FFF2-40B4-BE49-F238E27FC236}">
                <a16:creationId xmlns:a16="http://schemas.microsoft.com/office/drawing/2014/main" id="{9BFACAFA-0075-918C-4380-A98103129882}"/>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251976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74FA8-86DB-141D-441F-B3EB1083C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FE56F-F0E1-FD21-1529-CAA36B3E4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CB5C8-52AA-C274-EFED-50975A0B6D99}"/>
              </a:ext>
            </a:extLst>
          </p:cNvPr>
          <p:cNvSpPr>
            <a:spLocks noGrp="1"/>
          </p:cNvSpPr>
          <p:nvPr>
            <p:ph type="body" idx="1"/>
          </p:nvPr>
        </p:nvSpPr>
        <p:spPr/>
        <p:txBody>
          <a:bodyPr/>
          <a:lstStyle/>
          <a:p>
            <a:endParaRPr lang="en-US" dirty="0"/>
          </a:p>
          <a:p>
            <a:pPr marL="171450" indent="-171450">
              <a:buFont typeface="Wingdings" pitchFamily="2" charset="2"/>
              <a:buChar char="n"/>
            </a:pPr>
            <a:endParaRPr lang="en-US" dirty="0"/>
          </a:p>
        </p:txBody>
      </p:sp>
      <p:sp>
        <p:nvSpPr>
          <p:cNvPr id="4" name="Slide Number Placeholder 3">
            <a:extLst>
              <a:ext uri="{FF2B5EF4-FFF2-40B4-BE49-F238E27FC236}">
                <a16:creationId xmlns:a16="http://schemas.microsoft.com/office/drawing/2014/main" id="{32380440-AD34-DF44-EBB4-40462D4C71D6}"/>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4293293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2B97D-F56D-AF3C-39A6-CC43BBE5D2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19520E-F66F-9C6B-48EE-323FD60B69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4E5BF-7C1A-B740-C3B4-B64378845A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EE6D3A-717F-2BDA-FA53-33A2B0E0C157}"/>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57862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4B5E2-CA76-2CB8-100B-30C9D73C3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285B6-70EF-37CB-0559-C6A3EFB8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6366C-95EB-DB8D-A985-19F603C4FF3D}"/>
              </a:ext>
            </a:extLst>
          </p:cNvPr>
          <p:cNvSpPr>
            <a:spLocks noGrp="1"/>
          </p:cNvSpPr>
          <p:nvPr>
            <p:ph type="body" idx="1"/>
          </p:nvPr>
        </p:nvSpPr>
        <p:spPr/>
        <p:txBody>
          <a:bodyPr/>
          <a:lstStyle/>
          <a:p>
            <a:r>
              <a:rPr lang="en-US" dirty="0"/>
              <a:t>[ ] streamline to bullet points and simplify – </a:t>
            </a:r>
            <a:r>
              <a:rPr lang="en-US" dirty="0" err="1"/>
              <a:t>ethan</a:t>
            </a:r>
            <a:r>
              <a:rPr lang="en-US" dirty="0"/>
              <a:t> to help</a:t>
            </a:r>
          </a:p>
          <a:p>
            <a:r>
              <a:rPr lang="en-US" dirty="0"/>
              <a:t>[ ] add quiz element – </a:t>
            </a:r>
            <a:r>
              <a:rPr lang="en-US" dirty="0" err="1"/>
              <a:t>ie</a:t>
            </a:r>
            <a:r>
              <a:rPr lang="en-US" dirty="0"/>
              <a:t> show </a:t>
            </a:r>
            <a:r>
              <a:rPr lang="en-US" dirty="0" err="1"/>
              <a:t>ekg</a:t>
            </a:r>
            <a:r>
              <a:rPr lang="en-US" dirty="0"/>
              <a:t>, decide what to do – I can build this into website.</a:t>
            </a:r>
          </a:p>
          <a:p>
            <a:pPr marL="171450" indent="-171450">
              <a:buFont typeface="Wingdings" pitchFamily="2" charset="2"/>
              <a:buChar char="n"/>
            </a:pPr>
            <a:r>
              <a:rPr lang="en-US" dirty="0"/>
              <a:t>We like the rapid response pivot here because they are more ambiguous </a:t>
            </a:r>
          </a:p>
          <a:p>
            <a:endParaRPr lang="en-US" dirty="0"/>
          </a:p>
          <a:p>
            <a:r>
              <a:rPr lang="en-US" dirty="0"/>
              <a:t>How do you respond? </a:t>
            </a:r>
          </a:p>
          <a:p>
            <a:endParaRPr lang="en-US" dirty="0"/>
          </a:p>
          <a:p>
            <a:r>
              <a:rPr lang="en-US" dirty="0">
                <a:latin typeface="Calibri" panose="020F0502020204030204" pitchFamily="34" charset="0"/>
                <a:cs typeface="Calibri" panose="020F0502020204030204" pitchFamily="34" charset="0"/>
              </a:rPr>
              <a:t>What do you do if the primary team comes? </a:t>
            </a:r>
          </a:p>
          <a:p>
            <a:r>
              <a:rPr lang="en-US" dirty="0">
                <a:latin typeface="Calibri" panose="020F0502020204030204" pitchFamily="34" charset="0"/>
                <a:cs typeface="Calibri" panose="020F0502020204030204" pitchFamily="34" charset="0"/>
              </a:rPr>
              <a:t>What do you do if the ICU team comes? </a:t>
            </a:r>
          </a:p>
          <a:p>
            <a:pPr marL="171450" indent="-171450">
              <a:buFont typeface="Wingdings" pitchFamily="2" charset="2"/>
              <a:buChar char="n"/>
            </a:pPr>
            <a:endParaRPr lang="en-US" dirty="0"/>
          </a:p>
        </p:txBody>
      </p:sp>
      <p:sp>
        <p:nvSpPr>
          <p:cNvPr id="4" name="Slide Number Placeholder 3">
            <a:extLst>
              <a:ext uri="{FF2B5EF4-FFF2-40B4-BE49-F238E27FC236}">
                <a16:creationId xmlns:a16="http://schemas.microsoft.com/office/drawing/2014/main" id="{FBF3A7B2-A63E-8C5F-EBBF-A9D462A0F0D3}"/>
              </a:ext>
            </a:extLst>
          </p:cNvPr>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02863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someone IS already running it – that’s OK.  They often want to hand over. If they don’t, make yourself useful.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just </a:t>
            </a:r>
            <a:r>
              <a:rPr lang="en-US" strike="sngStrike" dirty="0"/>
              <a:t>need to commit to saying this. Loudly, right when you enter the door.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where this comes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C08C76-A209-4949-9BA5-9FDB78A7C11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5644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foot over groin because it’s too tempting to do things at the groin</a:t>
            </a:r>
          </a:p>
          <a:p>
            <a:endParaRPr lang="en-US" dirty="0"/>
          </a:p>
          <a:p>
            <a:pPr marL="0" indent="0">
              <a:buNone/>
            </a:pPr>
            <a:r>
              <a:rPr lang="en-US" dirty="0"/>
              <a:t>Closed Loop communication and delegation</a:t>
            </a:r>
          </a:p>
          <a:p>
            <a:r>
              <a:rPr lang="en-US" dirty="0"/>
              <a:t>Tell specific people to do specific things</a:t>
            </a:r>
          </a:p>
          <a:p>
            <a:r>
              <a:rPr lang="en-US" dirty="0"/>
              <a:t>Ask for closed loop communication.</a:t>
            </a:r>
          </a:p>
          <a:p>
            <a:endParaRPr lang="en-US" dirty="0"/>
          </a:p>
          <a:p>
            <a:endParaRPr lang="en-US" dirty="0"/>
          </a:p>
          <a:p>
            <a:r>
              <a:rPr lang="en-US" dirty="0"/>
              <a:t>Park yourself at the foot of the bed (do NOT do any tasks unless there are &lt;4 people present)</a:t>
            </a:r>
          </a:p>
          <a:p>
            <a:r>
              <a:rPr lang="en-US" dirty="0"/>
              <a:t>feet in a power pose – power posing is bullshit and won’t change how you feel, but it will change how other people perceive you.</a:t>
            </a:r>
          </a:p>
          <a:p>
            <a:r>
              <a:rPr lang="en-US" dirty="0"/>
              <a:t>+/-ACLS card in front of you. </a:t>
            </a:r>
          </a:p>
          <a:p>
            <a:r>
              <a:rPr lang="en-US" dirty="0"/>
              <a:t>Direct traffic. </a:t>
            </a:r>
          </a:p>
          <a:p>
            <a:r>
              <a:rPr lang="en-US" dirty="0"/>
              <a:t>If someone asks for a task you agree with, say "Yes, &lt;repeat it&gt;" - all commands are coming from you.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C08C76-A209-4949-9BA5-9FDB78A7C11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41880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Calibri" panose="020F0502020204030204" pitchFamily="34" charset="0"/>
                <a:cs typeface="Calibri" panose="020F0502020204030204" pitchFamily="34" charset="0"/>
              </a:rPr>
              <a:t>[We want to encourage actions rather than traits/characteristics]</a:t>
            </a:r>
          </a:p>
          <a:p>
            <a:pPr>
              <a:buFontTx/>
              <a:buChar char="-"/>
            </a:pPr>
            <a:r>
              <a:rPr lang="en-US" sz="1200" dirty="0">
                <a:latin typeface="Calibri" panose="020F0502020204030204" pitchFamily="34" charset="0"/>
                <a:cs typeface="Calibri" panose="020F0502020204030204" pitchFamily="34" charset="0"/>
              </a:rPr>
              <a:t>Think out-loud (nobody’s perfect – enroll help)</a:t>
            </a:r>
            <a:endParaRPr lang="en-US" sz="1100" dirty="0">
              <a:latin typeface="Calibri" panose="020F0502020204030204" pitchFamily="34" charset="0"/>
              <a:cs typeface="Calibri" panose="020F0502020204030204" pitchFamily="34" charset="0"/>
            </a:endParaRPr>
          </a:p>
          <a:p>
            <a:pPr marL="0" indent="0">
              <a:buNone/>
            </a:pPr>
            <a:r>
              <a:rPr lang="en-US" sz="1200" dirty="0">
                <a:latin typeface="Calibri" panose="020F0502020204030204" pitchFamily="34" charset="0"/>
                <a:cs typeface="Calibri" panose="020F0502020204030204" pitchFamily="34" charset="0"/>
              </a:rPr>
              <a:t>- Give more encouragement than critique</a:t>
            </a:r>
          </a:p>
          <a:p>
            <a:pPr marL="0" indent="0">
              <a:buNone/>
            </a:pPr>
            <a:endParaRPr lang="en-US" sz="1200" dirty="0">
              <a:latin typeface="Calibri" panose="020F0502020204030204" pitchFamily="34" charset="0"/>
              <a:cs typeface="Calibri" panose="020F0502020204030204" pitchFamily="34" charset="0"/>
            </a:endParaRPr>
          </a:p>
          <a:p>
            <a:pPr marL="0" indent="0">
              <a:buNone/>
            </a:pPr>
            <a:r>
              <a:rPr lang="en-US" sz="1200" dirty="0">
                <a:latin typeface="Calibri" panose="020F0502020204030204" pitchFamily="34" charset="0"/>
                <a:cs typeface="Calibri" panose="020F0502020204030204" pitchFamily="34" charset="0"/>
              </a:rPr>
              <a:t>Calm, collected, and in control</a:t>
            </a:r>
          </a:p>
          <a:p>
            <a:r>
              <a:rPr lang="en-US" sz="1200" dirty="0">
                <a:latin typeface="Calibri" panose="020F0502020204030204" pitchFamily="34" charset="0"/>
                <a:cs typeface="Calibri" panose="020F0502020204030204" pitchFamily="34" charset="0"/>
              </a:rPr>
              <a:t>Modulate your voice; no yelling</a:t>
            </a:r>
          </a:p>
          <a:p>
            <a:r>
              <a:rPr lang="en-US" sz="1200" dirty="0">
                <a:latin typeface="Calibri" panose="020F0502020204030204" pitchFamily="34" charset="0"/>
                <a:cs typeface="Calibri" panose="020F0502020204030204" pitchFamily="34" charset="0"/>
              </a:rPr>
              <a:t>Coach, don’t reprimand. </a:t>
            </a:r>
          </a:p>
          <a:p>
            <a:r>
              <a:rPr lang="en-US" sz="1200" dirty="0">
                <a:latin typeface="Calibri" panose="020F0502020204030204" pitchFamily="34" charset="0"/>
                <a:cs typeface="Calibri" panose="020F0502020204030204" pitchFamily="34" charset="0"/>
              </a:rPr>
              <a:t>Give encouragement.</a:t>
            </a:r>
          </a:p>
          <a:p>
            <a:pPr marL="0" indent="0">
              <a:buNone/>
            </a:pPr>
            <a:endParaRPr lang="en-US" sz="1100" dirty="0">
              <a:latin typeface="Palatino Linotype" panose="02040502050505030304" pitchFamily="18" charset="0"/>
              <a:cs typeface="Calibri" panose="020F0502020204030204" pitchFamily="34" charset="0"/>
            </a:endParaRPr>
          </a:p>
          <a:p>
            <a:pPr marL="0" indent="0">
              <a:buNone/>
            </a:pPr>
            <a:r>
              <a:rPr lang="en-US" sz="1200" dirty="0">
                <a:latin typeface="Calibri" panose="020F0502020204030204" pitchFamily="34" charset="0"/>
                <a:cs typeface="Calibri" panose="020F0502020204030204" pitchFamily="34" charset="0"/>
              </a:rPr>
              <a:t>Lower the power difference</a:t>
            </a:r>
          </a:p>
          <a:p>
            <a:pPr marL="0" indent="0">
              <a:buNone/>
            </a:pPr>
            <a:endParaRPr lang="en-US" sz="12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200" dirty="0">
                <a:latin typeface="Calibri" panose="020F0502020204030204" pitchFamily="34" charset="0"/>
                <a:cs typeface="Calibri" panose="020F0502020204030204" pitchFamily="34" charset="0"/>
              </a:rPr>
              <a:t>Some helpful phrases: </a:t>
            </a:r>
          </a:p>
          <a:p>
            <a:pPr>
              <a:buFontTx/>
              <a:buChar char="-"/>
            </a:pPr>
            <a:r>
              <a:rPr lang="en-US" sz="1200" dirty="0">
                <a:latin typeface="Calibri" panose="020F0502020204030204" pitchFamily="34" charset="0"/>
                <a:cs typeface="Calibri" panose="020F0502020204030204" pitchFamily="34" charset="0"/>
              </a:rPr>
              <a:t>I’m going to summarize what I’m thinking…</a:t>
            </a:r>
          </a:p>
          <a:p>
            <a:pPr>
              <a:buFontTx/>
              <a:buChar char="-"/>
            </a:pPr>
            <a:r>
              <a:rPr lang="en-US" sz="1200" dirty="0">
                <a:latin typeface="Calibri" panose="020F0502020204030204" pitchFamily="34" charset="0"/>
                <a:cs typeface="Calibri" panose="020F0502020204030204" pitchFamily="34" charset="0"/>
              </a:rPr>
              <a:t>Does anyone have any other ideas of things we might missing</a:t>
            </a:r>
          </a:p>
          <a:p>
            <a:pPr>
              <a:buFontTx/>
              <a:buChar char="-"/>
            </a:pPr>
            <a:r>
              <a:rPr lang="en-US" sz="1200" dirty="0">
                <a:latin typeface="Calibri" panose="020F0502020204030204" pitchFamily="34" charset="0"/>
                <a:cs typeface="Calibri" panose="020F0502020204030204" pitchFamily="34" charset="0"/>
              </a:rPr>
              <a:t>“that’s a great point” … </a:t>
            </a:r>
          </a:p>
          <a:p>
            <a:pPr marL="0" indent="0">
              <a:buFont typeface="Arial" panose="020B0604020202020204" pitchFamily="34" charset="0"/>
              <a:buNone/>
            </a:pPr>
            <a:endParaRPr lang="en-US" sz="12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sz="1200" dirty="0">
                <a:latin typeface="Calibri" panose="020F0502020204030204" pitchFamily="34" charset="0"/>
                <a:cs typeface="Calibri" panose="020F0502020204030204" pitchFamily="34" charset="0"/>
              </a:rPr>
              <a:t>Framework: goals that you want the team to perceive – </a:t>
            </a:r>
          </a:p>
          <a:p>
            <a:pPr>
              <a:buFontTx/>
              <a:buChar char="-"/>
            </a:pPr>
            <a:r>
              <a:rPr lang="en-US" sz="1200" dirty="0">
                <a:latin typeface="Calibri" panose="020F0502020204030204" pitchFamily="34" charset="0"/>
                <a:cs typeface="Calibri" panose="020F0502020204030204" pitchFamily="34" charset="0"/>
              </a:rPr>
              <a:t>you’re open to input</a:t>
            </a:r>
          </a:p>
          <a:p>
            <a:pPr>
              <a:buFontTx/>
              <a:buChar char="-"/>
            </a:pPr>
            <a:r>
              <a:rPr lang="en-US" sz="1200" dirty="0">
                <a:latin typeface="Calibri" panose="020F0502020204030204" pitchFamily="34" charset="0"/>
                <a:cs typeface="Calibri" panose="020F0502020204030204" pitchFamily="34" charset="0"/>
              </a:rPr>
              <a:t>You’re making unambiguous</a:t>
            </a:r>
          </a:p>
          <a:p>
            <a:pPr marL="0" indent="0">
              <a:buNone/>
            </a:pPr>
            <a:r>
              <a:rPr lang="en-US" sz="1200" dirty="0">
                <a:latin typeface="Calibri" panose="020F0502020204030204" pitchFamily="34" charset="0"/>
                <a:cs typeface="Calibri" panose="020F0502020204030204" pitchFamily="34" charset="0"/>
              </a:rPr>
              <a:t>- Folks understand your thinking </a:t>
            </a:r>
          </a:p>
          <a:p>
            <a:pPr marL="0" indent="0">
              <a:buNone/>
            </a:pPr>
            <a:endParaRPr lang="en-US" sz="1200" dirty="0">
              <a:latin typeface="Calibri" panose="020F0502020204030204" pitchFamily="34" charset="0"/>
              <a:cs typeface="Calibri" panose="020F0502020204030204" pitchFamily="34" charset="0"/>
            </a:endParaRPr>
          </a:p>
          <a:p>
            <a:endParaRPr lang="en-US" dirty="0"/>
          </a:p>
          <a:p>
            <a:endParaRPr lang="en-US" dirty="0"/>
          </a:p>
          <a:p>
            <a:endParaRPr lang="en-US" dirty="0"/>
          </a:p>
          <a:p>
            <a:endParaRPr lang="en-US" dirty="0"/>
          </a:p>
          <a:p>
            <a:r>
              <a:rPr lang="en-US" dirty="0"/>
              <a:t>You can call for quiet to lower the noise level. Have folks step out if too crowded – you control the environment. </a:t>
            </a:r>
          </a:p>
          <a:p>
            <a:endParaRPr lang="en-US" dirty="0"/>
          </a:p>
          <a:p>
            <a:r>
              <a:rPr lang="en-US" dirty="0"/>
              <a:t>https://</a:t>
            </a:r>
            <a:r>
              <a:rPr lang="en-US" dirty="0" err="1"/>
              <a:t>twitter.com</a:t>
            </a:r>
            <a:r>
              <a:rPr lang="en-US" dirty="0"/>
              <a:t>/</a:t>
            </a:r>
            <a:r>
              <a:rPr lang="en-US" dirty="0" err="1"/>
              <a:t>ross_prager</a:t>
            </a:r>
            <a:r>
              <a:rPr lang="en-US" dirty="0"/>
              <a:t>/status/1769700101629399542?s=46&amp;t=5eJ6uoTQrbbYTlHIOnRYRg – good thread with more detail and dope pixel art</a:t>
            </a:r>
          </a:p>
          <a:p>
            <a:endParaRPr lang="en-US" dirty="0"/>
          </a:p>
          <a:p>
            <a:endParaRPr lang="en-US" dirty="0"/>
          </a:p>
          <a:p>
            <a:r>
              <a:rPr lang="en-US" dirty="0"/>
              <a:t>What is the point of the bottom two? </a:t>
            </a:r>
          </a:p>
          <a:p>
            <a:endParaRPr lang="en-US" dirty="0"/>
          </a:p>
          <a:p>
            <a:r>
              <a:rPr lang="en-US" dirty="0"/>
              <a:t>Think of motivational interviewing with a patient.. You NEVER want to argue. You want to direct. Do the same thing here. You are directing a competent team of professionals who could do a pretty good job running a code on their own (they do in lots of places). Don’t break the machine – you want to productively guide it. </a:t>
            </a:r>
          </a:p>
          <a:p>
            <a:endParaRPr lang="en-US" dirty="0"/>
          </a:p>
          <a:p>
            <a:endParaRPr lang="en-US" dirty="0"/>
          </a:p>
          <a:p>
            <a:endParaRPr lang="en-US" dirty="0"/>
          </a:p>
          <a:p>
            <a:r>
              <a:rPr lang="en-US" dirty="0"/>
              <a:t>Fine V-Fib example. RN notices, but not empowered.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C08C76-A209-4949-9BA5-9FDB78A7C11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7738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99FF4-E719-BFBB-50FF-6CD812BCD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31A7B-233A-84B2-1117-D0C1CEAFB5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ECAA3D-7CCE-4AEC-F9BF-53D635132CE0}"/>
              </a:ext>
            </a:extLst>
          </p:cNvPr>
          <p:cNvSpPr>
            <a:spLocks noGrp="1"/>
          </p:cNvSpPr>
          <p:nvPr>
            <p:ph type="body" idx="1"/>
          </p:nvPr>
        </p:nvSpPr>
        <p:spPr/>
        <p:txBody>
          <a:bodyPr/>
          <a:lstStyle/>
          <a:p>
            <a:r>
              <a:rPr lang="en-US" dirty="0"/>
              <a:t>Takeaway points: </a:t>
            </a:r>
          </a:p>
          <a:p>
            <a:endParaRPr lang="en-US" dirty="0"/>
          </a:p>
          <a:p>
            <a:r>
              <a:rPr lang="en-US" dirty="0"/>
              <a:t>Establish leadership</a:t>
            </a:r>
          </a:p>
          <a:p>
            <a:r>
              <a:rPr lang="en-US" dirty="0"/>
              <a:t>Think out loud</a:t>
            </a:r>
          </a:p>
          <a:p>
            <a:pPr lvl="1"/>
            <a:r>
              <a:rPr lang="en-US" dirty="0"/>
              <a:t>We checked </a:t>
            </a:r>
            <a:r>
              <a:rPr lang="en-US" dirty="0" err="1"/>
              <a:t>x,y,z</a:t>
            </a:r>
            <a:r>
              <a:rPr lang="en-US" dirty="0"/>
              <a:t>.. Does anyone have thoughts?</a:t>
            </a:r>
          </a:p>
          <a:p>
            <a:r>
              <a:rPr lang="en-US" dirty="0"/>
              <a:t>Encourage open dialogue while maintaining leadership (conversation</a:t>
            </a:r>
          </a:p>
          <a:p>
            <a:endParaRPr lang="en-US" dirty="0"/>
          </a:p>
        </p:txBody>
      </p:sp>
      <p:sp>
        <p:nvSpPr>
          <p:cNvPr id="4" name="Slide Number Placeholder 3">
            <a:extLst>
              <a:ext uri="{FF2B5EF4-FFF2-40B4-BE49-F238E27FC236}">
                <a16:creationId xmlns:a16="http://schemas.microsoft.com/office/drawing/2014/main" id="{EF9896E1-AB15-F7FF-AE8C-A86B095A3F58}"/>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3285621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C79D2-7378-D1DF-2D6E-93BD24C77D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2D9A1C-0C44-C2FC-5D04-75717B859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B728F-D659-C099-AECF-A93F7344741C}"/>
              </a:ext>
            </a:extLst>
          </p:cNvPr>
          <p:cNvSpPr>
            <a:spLocks noGrp="1"/>
          </p:cNvSpPr>
          <p:nvPr>
            <p:ph type="body" idx="1"/>
          </p:nvPr>
        </p:nvSpPr>
        <p:spPr/>
        <p:txBody>
          <a:bodyPr/>
          <a:lstStyle/>
          <a:p>
            <a:r>
              <a:rPr lang="en-US" dirty="0"/>
              <a:t>[ ] streamline to bullet points and simplify – </a:t>
            </a:r>
            <a:r>
              <a:rPr lang="en-US" dirty="0" err="1"/>
              <a:t>ethan</a:t>
            </a:r>
            <a:r>
              <a:rPr lang="en-US" dirty="0"/>
              <a:t> to help</a:t>
            </a:r>
          </a:p>
          <a:p>
            <a:r>
              <a:rPr lang="en-US" dirty="0"/>
              <a:t>[ ] add quiz element – </a:t>
            </a:r>
            <a:r>
              <a:rPr lang="en-US" dirty="0" err="1"/>
              <a:t>ie</a:t>
            </a:r>
            <a:r>
              <a:rPr lang="en-US" dirty="0"/>
              <a:t> show </a:t>
            </a:r>
            <a:r>
              <a:rPr lang="en-US" dirty="0" err="1"/>
              <a:t>ekg</a:t>
            </a:r>
            <a:r>
              <a:rPr lang="en-US" dirty="0"/>
              <a:t>, decide what to do – I can build this into website.</a:t>
            </a:r>
          </a:p>
          <a:p>
            <a:pPr marL="171450" indent="-171450">
              <a:buFont typeface="Wingdings" pitchFamily="2" charset="2"/>
              <a:buChar char="n"/>
            </a:pPr>
            <a:r>
              <a:rPr lang="en-US" dirty="0"/>
              <a:t>We like the rapid response pivot here because they are more ambiguous </a:t>
            </a:r>
          </a:p>
          <a:p>
            <a:endParaRPr lang="en-US" dirty="0"/>
          </a:p>
          <a:p>
            <a:r>
              <a:rPr lang="en-US" dirty="0"/>
              <a:t>How do you respond? </a:t>
            </a:r>
          </a:p>
          <a:p>
            <a:endParaRPr lang="en-US" dirty="0"/>
          </a:p>
          <a:p>
            <a:r>
              <a:rPr lang="en-US" dirty="0">
                <a:latin typeface="Calibri" panose="020F0502020204030204" pitchFamily="34" charset="0"/>
                <a:cs typeface="Calibri" panose="020F0502020204030204" pitchFamily="34" charset="0"/>
              </a:rPr>
              <a:t>What do you do if the primary team comes? </a:t>
            </a:r>
          </a:p>
          <a:p>
            <a:r>
              <a:rPr lang="en-US" dirty="0">
                <a:latin typeface="Calibri" panose="020F0502020204030204" pitchFamily="34" charset="0"/>
                <a:cs typeface="Calibri" panose="020F0502020204030204" pitchFamily="34" charset="0"/>
              </a:rPr>
              <a:t>What do you do if the ICU team comes? </a:t>
            </a:r>
          </a:p>
          <a:p>
            <a:pPr marL="171450" indent="-171450">
              <a:buFont typeface="Wingdings" pitchFamily="2" charset="2"/>
              <a:buChar char="n"/>
            </a:pPr>
            <a:endParaRPr lang="en-US" dirty="0"/>
          </a:p>
        </p:txBody>
      </p:sp>
      <p:sp>
        <p:nvSpPr>
          <p:cNvPr id="4" name="Slide Number Placeholder 3">
            <a:extLst>
              <a:ext uri="{FF2B5EF4-FFF2-40B4-BE49-F238E27FC236}">
                <a16:creationId xmlns:a16="http://schemas.microsoft.com/office/drawing/2014/main" id="{DA38E768-034B-CFD5-F4B0-651709D1E856}"/>
              </a:ext>
            </a:extLst>
          </p:cNvPr>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32161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 with RVR (and </a:t>
            </a:r>
            <a:r>
              <a:rPr lang="en-US" dirty="0" err="1"/>
              <a:t>abberancy</a:t>
            </a:r>
            <a:r>
              <a:rPr lang="en-US" dirty="0"/>
              <a:t>)</a:t>
            </a:r>
          </a:p>
        </p:txBody>
      </p:sp>
      <p:sp>
        <p:nvSpPr>
          <p:cNvPr id="4" name="Slide Number Placeholder 3"/>
          <p:cNvSpPr>
            <a:spLocks noGrp="1"/>
          </p:cNvSpPr>
          <p:nvPr>
            <p:ph type="sldNum" sz="quarter" idx="5"/>
          </p:nvPr>
        </p:nvSpPr>
        <p:spPr/>
        <p:txBody>
          <a:bodyPr/>
          <a:lstStyle/>
          <a:p>
            <a:fld id="{AA9A9040-CBCA-4159-ACDF-6698B3056795}" type="slidenum">
              <a:rPr lang="en-US" smtClean="0"/>
              <a:t>4</a:t>
            </a:fld>
            <a:endParaRPr lang="en-US"/>
          </a:p>
        </p:txBody>
      </p:sp>
    </p:spTree>
    <p:extLst>
      <p:ext uri="{BB962C8B-B14F-4D97-AF65-F5344CB8AC3E}">
        <p14:creationId xmlns:p14="http://schemas.microsoft.com/office/powerpoint/2010/main" val="225443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D900E3-B5B3-4417-AF4E-26833A327C32}" type="slidenum">
              <a:rPr lang="en-US" smtClean="0"/>
              <a:t>5</a:t>
            </a:fld>
            <a:endParaRPr lang="en-US"/>
          </a:p>
        </p:txBody>
      </p:sp>
    </p:spTree>
    <p:extLst>
      <p:ext uri="{BB962C8B-B14F-4D97-AF65-F5344CB8AC3E}">
        <p14:creationId xmlns:p14="http://schemas.microsoft.com/office/powerpoint/2010/main" val="2660702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How do you respond? </a:t>
            </a:r>
          </a:p>
          <a:p>
            <a:endParaRPr lang="en-US" dirty="0"/>
          </a:p>
          <a:p>
            <a:r>
              <a:rPr lang="en-US" dirty="0">
                <a:latin typeface="Calibri" panose="020F0502020204030204" pitchFamily="34" charset="0"/>
                <a:cs typeface="Calibri" panose="020F0502020204030204" pitchFamily="34" charset="0"/>
              </a:rPr>
              <a:t>What do you do if the primary team comes? </a:t>
            </a:r>
          </a:p>
          <a:p>
            <a:r>
              <a:rPr lang="en-US" dirty="0">
                <a:latin typeface="Calibri" panose="020F0502020204030204" pitchFamily="34" charset="0"/>
                <a:cs typeface="Calibri" panose="020F0502020204030204" pitchFamily="34" charset="0"/>
              </a:rPr>
              <a:t>What do you do if the ICU team comes? </a:t>
            </a:r>
          </a:p>
          <a:p>
            <a:pPr marL="171450" indent="-171450">
              <a:buFont typeface="Wingdings" pitchFamily="2" charset="2"/>
              <a:buChar char="n"/>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1B3BF-494C-71C2-0CD0-CF596DAA4D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25841-F91E-7EF1-1C57-1534AFDAD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8A2AF0-DF23-EAF4-91A4-55EE99D15AFD}"/>
              </a:ext>
            </a:extLst>
          </p:cNvPr>
          <p:cNvSpPr>
            <a:spLocks noGrp="1"/>
          </p:cNvSpPr>
          <p:nvPr>
            <p:ph type="body" idx="1"/>
          </p:nvPr>
        </p:nvSpPr>
        <p:spPr/>
        <p:txBody>
          <a:bodyPr/>
          <a:lstStyle/>
          <a:p>
            <a:endParaRPr lang="en-US" dirty="0"/>
          </a:p>
          <a:p>
            <a:pPr marL="171450" indent="-171450">
              <a:buFont typeface="Wingdings" pitchFamily="2" charset="2"/>
              <a:buChar char="n"/>
            </a:pPr>
            <a:endParaRPr lang="en-US" dirty="0"/>
          </a:p>
        </p:txBody>
      </p:sp>
      <p:sp>
        <p:nvSpPr>
          <p:cNvPr id="4" name="Slide Number Placeholder 3">
            <a:extLst>
              <a:ext uri="{FF2B5EF4-FFF2-40B4-BE49-F238E27FC236}">
                <a16:creationId xmlns:a16="http://schemas.microsoft.com/office/drawing/2014/main" id="{90B6454F-CF2E-BD54-4F1C-52F115CECCEC}"/>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64611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D75AF-BA9E-4D43-AB36-FBE1834695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0BB96-CB27-2779-060E-D628047645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6D5BF6-1E6C-A699-68A7-0C8D9F55AD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1CA0D4-9253-B646-3840-A84D178AE4C6}"/>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106243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45637-358F-0A74-A46A-A566BC505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7F7CD-81E8-0E60-5B68-B3547B758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BA1676-7F66-4A60-A32E-C0AD97B0E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929B39-B10F-59A3-EFF8-81A221467671}"/>
              </a:ext>
            </a:extLst>
          </p:cNvPr>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937813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0BB2-5A1B-AAD8-F2F6-0217DA742B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06ED4A-19F3-D5E8-0973-E0318F5F9D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7C111A-F5E9-6DAD-35A3-E6CC04E6D367}"/>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A5721ED7-023D-B6DF-87F1-05E8066761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12C25-6A39-8067-3D13-8F5CC6F70172}"/>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225410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ADA3-A90E-DADA-E767-ECDA4AB44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73987D-92D3-C996-CF37-D0D7EC05B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CCA62-4265-6E9A-6008-32EA232588E8}"/>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ACCDF9E9-9D3E-0D55-58A9-E6F5396C7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617C1-B57E-2199-A8B2-6DC7EF74C2C5}"/>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1831293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EDEF4-5A08-19A8-D727-F6CC709511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C59CE3-CFF5-22E0-90CB-E895C410C0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37617D-5EC7-43A1-A161-F13430D6993F}"/>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69CBB116-66BA-F1C9-E638-37BE1CA76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423F2-545B-B8DD-FAB0-F9809446E8E7}"/>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613091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4163150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507457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105174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B864-8A21-6D6E-CC23-8C57465268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BB7390-C9A5-A765-FA91-BDF9C039E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74DF8-6FE2-42E9-D58D-18FF5FA8CEB9}"/>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28DA7FC3-5D60-FD1D-F10E-1B3C086B0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C5C2E-A75E-1922-B626-D11AEF2B73C0}"/>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365738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3B3D-5A68-B494-0312-A2323EDEEC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7191D3-5D66-9E53-5F69-6AFFE073D1D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8D11B8-8F70-D678-2E6D-3E7EB55F759C}"/>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51E37507-980E-DF37-3F94-61E44349B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6F736-1C14-AC48-2C79-607D7940F0E2}"/>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249338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95024-8E27-1F0C-B7A6-9B57FDCBEF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84735-87B7-24A6-3B01-86945C9F51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24C233-FEDB-A8A9-20C5-AC76629FB8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DA7E3B-B10F-BFB7-2A7C-6D3899DE5031}"/>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6" name="Footer Placeholder 5">
            <a:extLst>
              <a:ext uri="{FF2B5EF4-FFF2-40B4-BE49-F238E27FC236}">
                <a16:creationId xmlns:a16="http://schemas.microsoft.com/office/drawing/2014/main" id="{67B15EF2-0EAA-D940-F740-B31B999C3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B8841-0A06-D61D-2803-684FAA37C207}"/>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2120855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588D-2751-AC80-EE76-A892EA9327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9A3BD7-323F-C44D-AF45-A956FA4E0F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6F5E22-DD7E-2AC1-744A-7A7E005DBC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19F342-23AA-2587-59C5-C7FCDE40E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09B017-1963-99AC-E026-1F15D95D7D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516AA0-73D4-5876-2818-15A64A96C1D1}"/>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8" name="Footer Placeholder 7">
            <a:extLst>
              <a:ext uri="{FF2B5EF4-FFF2-40B4-BE49-F238E27FC236}">
                <a16:creationId xmlns:a16="http://schemas.microsoft.com/office/drawing/2014/main" id="{9CBA0FC8-8AD1-7B4B-D4AC-95E6749637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956D23-75C0-8B30-AF4F-B6471BDE3910}"/>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417202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1AC3-52E2-E676-F98D-3160BEBA23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897C3-AB84-65C7-327A-E08E4647F1BE}"/>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4" name="Footer Placeholder 3">
            <a:extLst>
              <a:ext uri="{FF2B5EF4-FFF2-40B4-BE49-F238E27FC236}">
                <a16:creationId xmlns:a16="http://schemas.microsoft.com/office/drawing/2014/main" id="{AEB168E6-FB37-1655-1BA1-03F2CC7C02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51997F-32D9-DCA7-C0B6-57038DCFAD7D}"/>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3346468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E884D-01B8-8BC3-D2E9-DA50B6F1DFD4}"/>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3" name="Footer Placeholder 2">
            <a:extLst>
              <a:ext uri="{FF2B5EF4-FFF2-40B4-BE49-F238E27FC236}">
                <a16:creationId xmlns:a16="http://schemas.microsoft.com/office/drawing/2014/main" id="{F3D9134F-A936-95A8-07BE-AB359A80D7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14EE9B-E3EA-8D8B-8BF4-B2E94599387D}"/>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974477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D872-80B3-27B4-D804-2CFDD0CCC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C916BF-F397-4186-AA12-FB69DA398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A6EE64-7742-2013-06E8-32BC4B5926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1FD79D-5914-DD10-B939-9332DA1C76E1}"/>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6" name="Footer Placeholder 5">
            <a:extLst>
              <a:ext uri="{FF2B5EF4-FFF2-40B4-BE49-F238E27FC236}">
                <a16:creationId xmlns:a16="http://schemas.microsoft.com/office/drawing/2014/main" id="{095DA2E4-3390-5D4F-5F35-9BBE841D7C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C2771-0D36-F8AD-3AAC-FDC6C8BB756A}"/>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3011678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C27-B9CD-513C-2324-92714CA80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EE917E-643B-8020-3E65-51DF64F3D3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0BF4BA-C04B-16B6-710C-9B083B0AB6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501ABD-A953-EB93-E707-FBC8B644CD7E}"/>
              </a:ext>
            </a:extLst>
          </p:cNvPr>
          <p:cNvSpPr>
            <a:spLocks noGrp="1"/>
          </p:cNvSpPr>
          <p:nvPr>
            <p:ph type="dt" sz="half" idx="10"/>
          </p:nvPr>
        </p:nvSpPr>
        <p:spPr/>
        <p:txBody>
          <a:bodyPr/>
          <a:lstStyle/>
          <a:p>
            <a:fld id="{A59815BD-0282-1E42-AB47-F7881AF97D5D}" type="datetimeFigureOut">
              <a:rPr lang="en-US" smtClean="0"/>
              <a:t>5/1/25</a:t>
            </a:fld>
            <a:endParaRPr lang="en-US"/>
          </a:p>
        </p:txBody>
      </p:sp>
      <p:sp>
        <p:nvSpPr>
          <p:cNvPr id="6" name="Footer Placeholder 5">
            <a:extLst>
              <a:ext uri="{FF2B5EF4-FFF2-40B4-BE49-F238E27FC236}">
                <a16:creationId xmlns:a16="http://schemas.microsoft.com/office/drawing/2014/main" id="{AF942314-939D-FFCC-41B3-89A4F8629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0CF011-0D8B-FD0E-D2BD-71282645ECBE}"/>
              </a:ext>
            </a:extLst>
          </p:cNvPr>
          <p:cNvSpPr>
            <a:spLocks noGrp="1"/>
          </p:cNvSpPr>
          <p:nvPr>
            <p:ph type="sldNum" sz="quarter" idx="12"/>
          </p:nvPr>
        </p:nvSpPr>
        <p:spPr/>
        <p:txBody>
          <a:bodyPr/>
          <a:lstStyle/>
          <a:p>
            <a:fld id="{D8C0BC24-46B4-854A-8217-CD536BA766C0}" type="slidenum">
              <a:rPr lang="en-US" smtClean="0"/>
              <a:t>‹#›</a:t>
            </a:fld>
            <a:endParaRPr lang="en-US"/>
          </a:p>
        </p:txBody>
      </p:sp>
    </p:spTree>
    <p:extLst>
      <p:ext uri="{BB962C8B-B14F-4D97-AF65-F5344CB8AC3E}">
        <p14:creationId xmlns:p14="http://schemas.microsoft.com/office/powerpoint/2010/main" val="501976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7D5D6-940A-5613-6B8D-533487F93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62D329-3A17-B4E5-694C-2360AF9B99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E289D-54CD-CFFD-9E7E-9B6D1A7CF0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9815BD-0282-1E42-AB47-F7881AF97D5D}" type="datetimeFigureOut">
              <a:rPr lang="en-US" smtClean="0"/>
              <a:t>5/1/25</a:t>
            </a:fld>
            <a:endParaRPr lang="en-US"/>
          </a:p>
        </p:txBody>
      </p:sp>
      <p:sp>
        <p:nvSpPr>
          <p:cNvPr id="5" name="Footer Placeholder 4">
            <a:extLst>
              <a:ext uri="{FF2B5EF4-FFF2-40B4-BE49-F238E27FC236}">
                <a16:creationId xmlns:a16="http://schemas.microsoft.com/office/drawing/2014/main" id="{CF0A8D9C-4588-88EA-C78A-E758A0630A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017EBA6-3438-349F-6C16-D3E329012D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C0BC24-46B4-854A-8217-CD536BA766C0}" type="slidenum">
              <a:rPr lang="en-US" smtClean="0"/>
              <a:t>‹#›</a:t>
            </a:fld>
            <a:endParaRPr lang="en-US"/>
          </a:p>
        </p:txBody>
      </p:sp>
    </p:spTree>
    <p:extLst>
      <p:ext uri="{BB962C8B-B14F-4D97-AF65-F5344CB8AC3E}">
        <p14:creationId xmlns:p14="http://schemas.microsoft.com/office/powerpoint/2010/main" val="175651126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669" r:id="rId15"/>
    <p:sldLayoutId id="2147483670" r:id="rId16"/>
    <p:sldLayoutId id="2147483671" r:id="rId17"/>
    <p:sldLayoutId id="2147483673" r:id="rId18"/>
    <p:sldLayoutId id="2147483664" r:id="rId19"/>
    <p:sldLayoutId id="2147483674" r:id="rId20"/>
    <p:sldLayoutId id="2147483653" r:id="rId21"/>
    <p:sldLayoutId id="2147483667"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doi.org/10.1016/j.resuscitation.2020.11.018"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p:txBody>
          <a:bodyPr anchor="ctr"/>
          <a:lstStyle/>
          <a:p>
            <a:r>
              <a:rPr lang="en-US" dirty="0"/>
              <a:t>Leadership skills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3B6A6-1D00-2BD5-83AF-8E942E1549FC}"/>
            </a:ext>
          </a:extLst>
        </p:cNvPr>
        <p:cNvGrpSpPr/>
        <p:nvPr/>
      </p:nvGrpSpPr>
      <p:grpSpPr>
        <a:xfrm>
          <a:off x="0" y="0"/>
          <a:ext cx="0" cy="0"/>
          <a:chOff x="0" y="0"/>
          <a:chExt cx="0" cy="0"/>
        </a:xfrm>
      </p:grpSpPr>
      <p:sp>
        <p:nvSpPr>
          <p:cNvPr id="14" name="Slide Number Placeholder 5" hidden="1">
            <a:extLst>
              <a:ext uri="{FF2B5EF4-FFF2-40B4-BE49-F238E27FC236}">
                <a16:creationId xmlns:a16="http://schemas.microsoft.com/office/drawing/2014/main" id="{557F0690-4F46-EAAC-3B79-D31AEDDE307F}"/>
              </a:ext>
            </a:extLst>
          </p:cNvPr>
          <p:cNvSpPr>
            <a:spLocks noGrp="1"/>
          </p:cNvSpPr>
          <p:nvPr>
            <p:ph type="sldNum" sz="quarter" idx="12"/>
          </p:nvPr>
        </p:nvSpPr>
        <p:spPr/>
        <p:txBody>
          <a:bodyPr/>
          <a:lstStyle/>
          <a:p>
            <a:pPr>
              <a:spcAft>
                <a:spcPts val="600"/>
              </a:spcAft>
            </a:pPr>
            <a:fld id="{A49DFD55-3C28-40EF-9E31-A92D2E4017FF}" type="slidenum">
              <a:rPr lang="en-US" smtClean="0"/>
              <a:pPr>
                <a:spcAft>
                  <a:spcPts val="600"/>
                </a:spcAft>
              </a:pPr>
              <a:t>10</a:t>
            </a:fld>
            <a:endParaRPr lang="en-US"/>
          </a:p>
        </p:txBody>
      </p:sp>
      <p:pic>
        <p:nvPicPr>
          <p:cNvPr id="8" name="Picture 7">
            <a:extLst>
              <a:ext uri="{FF2B5EF4-FFF2-40B4-BE49-F238E27FC236}">
                <a16:creationId xmlns:a16="http://schemas.microsoft.com/office/drawing/2014/main" id="{03055575-A06C-ECD8-7035-32135D550D8D}"/>
              </a:ext>
            </a:extLst>
          </p:cNvPr>
          <p:cNvPicPr>
            <a:picLocks noChangeAspect="1"/>
          </p:cNvPicPr>
          <p:nvPr/>
        </p:nvPicPr>
        <p:blipFill>
          <a:blip r:embed="rId3"/>
          <a:stretch>
            <a:fillRect/>
          </a:stretch>
        </p:blipFill>
        <p:spPr>
          <a:xfrm>
            <a:off x="146201" y="0"/>
            <a:ext cx="11899598" cy="5806131"/>
          </a:xfrm>
          <a:prstGeom prst="rect">
            <a:avLst/>
          </a:prstGeom>
        </p:spPr>
      </p:pic>
      <p:cxnSp>
        <p:nvCxnSpPr>
          <p:cNvPr id="10" name="Straight Arrow Connector 9">
            <a:extLst>
              <a:ext uri="{FF2B5EF4-FFF2-40B4-BE49-F238E27FC236}">
                <a16:creationId xmlns:a16="http://schemas.microsoft.com/office/drawing/2014/main" id="{0F6EBDF9-250E-AC29-4908-5E62DE0227A2}"/>
              </a:ext>
            </a:extLst>
          </p:cNvPr>
          <p:cNvCxnSpPr/>
          <p:nvPr/>
        </p:nvCxnSpPr>
        <p:spPr>
          <a:xfrm>
            <a:off x="373017" y="5093304"/>
            <a:ext cx="0" cy="22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91B3B60-8324-D2B5-D5E8-6893861B82D2}"/>
              </a:ext>
            </a:extLst>
          </p:cNvPr>
          <p:cNvCxnSpPr/>
          <p:nvPr/>
        </p:nvCxnSpPr>
        <p:spPr>
          <a:xfrm>
            <a:off x="1507067" y="5093304"/>
            <a:ext cx="0" cy="22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0D29289-256D-288E-12BD-D586854C40E9}"/>
              </a:ext>
            </a:extLst>
          </p:cNvPr>
          <p:cNvCxnSpPr/>
          <p:nvPr/>
        </p:nvCxnSpPr>
        <p:spPr>
          <a:xfrm>
            <a:off x="2591284" y="5093304"/>
            <a:ext cx="0" cy="22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EE3B561-2E2F-F9DC-F412-4A5078756437}"/>
              </a:ext>
            </a:extLst>
          </p:cNvPr>
          <p:cNvCxnSpPr>
            <a:cxnSpLocks/>
          </p:cNvCxnSpPr>
          <p:nvPr/>
        </p:nvCxnSpPr>
        <p:spPr>
          <a:xfrm>
            <a:off x="373017" y="5155217"/>
            <a:ext cx="1134050" cy="0"/>
          </a:xfrm>
          <a:prstGeom prst="line">
            <a:avLst/>
          </a:prstGeom>
          <a:ln w="22225"/>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436D166B-82C7-F0F6-9640-C5DA03005120}"/>
              </a:ext>
            </a:extLst>
          </p:cNvPr>
          <p:cNvCxnSpPr>
            <a:cxnSpLocks/>
          </p:cNvCxnSpPr>
          <p:nvPr/>
        </p:nvCxnSpPr>
        <p:spPr>
          <a:xfrm>
            <a:off x="1507067" y="5093304"/>
            <a:ext cx="1084217" cy="0"/>
          </a:xfrm>
          <a:prstGeom prst="line">
            <a:avLst/>
          </a:prstGeom>
          <a:ln w="22225"/>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D76F4188-FF5F-109D-4355-21FCFA25AEFC}"/>
              </a:ext>
            </a:extLst>
          </p:cNvPr>
          <p:cNvCxnSpPr>
            <a:cxnSpLocks/>
          </p:cNvCxnSpPr>
          <p:nvPr/>
        </p:nvCxnSpPr>
        <p:spPr>
          <a:xfrm>
            <a:off x="2591284" y="5155217"/>
            <a:ext cx="1084217" cy="0"/>
          </a:xfrm>
          <a:prstGeom prst="line">
            <a:avLst/>
          </a:prstGeom>
          <a:ln w="22225"/>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31ED4028-2329-C147-8E59-022F78101114}"/>
              </a:ext>
            </a:extLst>
          </p:cNvPr>
          <p:cNvCxnSpPr/>
          <p:nvPr/>
        </p:nvCxnSpPr>
        <p:spPr>
          <a:xfrm>
            <a:off x="3690272" y="5105550"/>
            <a:ext cx="0" cy="22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8676B129-E44C-A2CB-2100-A3C6E18DDD1D}"/>
              </a:ext>
            </a:extLst>
          </p:cNvPr>
          <p:cNvCxnSpPr/>
          <p:nvPr/>
        </p:nvCxnSpPr>
        <p:spPr>
          <a:xfrm>
            <a:off x="4852322" y="5105550"/>
            <a:ext cx="0" cy="2201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029112F9-DF75-8D94-7E2E-F0847687C872}"/>
              </a:ext>
            </a:extLst>
          </p:cNvPr>
          <p:cNvCxnSpPr>
            <a:cxnSpLocks/>
          </p:cNvCxnSpPr>
          <p:nvPr/>
        </p:nvCxnSpPr>
        <p:spPr>
          <a:xfrm>
            <a:off x="3690272" y="5122029"/>
            <a:ext cx="1162050" cy="0"/>
          </a:xfrm>
          <a:prstGeom prst="line">
            <a:avLst/>
          </a:prstGeom>
          <a:ln w="22225"/>
        </p:spPr>
        <p:style>
          <a:lnRef idx="1">
            <a:schemeClr val="accent6"/>
          </a:lnRef>
          <a:fillRef idx="0">
            <a:schemeClr val="accent6"/>
          </a:fillRef>
          <a:effectRef idx="0">
            <a:schemeClr val="accent6"/>
          </a:effectRef>
          <a:fontRef idx="minor">
            <a:schemeClr val="tx1"/>
          </a:fontRef>
        </p:style>
      </p:cxnSp>
      <p:sp>
        <p:nvSpPr>
          <p:cNvPr id="24" name="TextBox 23">
            <a:extLst>
              <a:ext uri="{FF2B5EF4-FFF2-40B4-BE49-F238E27FC236}">
                <a16:creationId xmlns:a16="http://schemas.microsoft.com/office/drawing/2014/main" id="{65E08AB0-A3BE-F958-378D-061673DED8C7}"/>
              </a:ext>
            </a:extLst>
          </p:cNvPr>
          <p:cNvSpPr txBox="1"/>
          <p:nvPr/>
        </p:nvSpPr>
        <p:spPr>
          <a:xfrm>
            <a:off x="146201" y="5867811"/>
            <a:ext cx="1322863" cy="369332"/>
          </a:xfrm>
          <a:prstGeom prst="rect">
            <a:avLst/>
          </a:prstGeom>
          <a:noFill/>
        </p:spPr>
        <p:txBody>
          <a:bodyPr wrap="none" rtlCol="0">
            <a:spAutoFit/>
          </a:bodyPr>
          <a:lstStyle/>
          <a:p>
            <a:r>
              <a:rPr lang="en-US" dirty="0"/>
              <a:t>Atrial Rate?</a:t>
            </a:r>
          </a:p>
        </p:txBody>
      </p:sp>
      <p:sp>
        <p:nvSpPr>
          <p:cNvPr id="25" name="TextBox 24">
            <a:extLst>
              <a:ext uri="{FF2B5EF4-FFF2-40B4-BE49-F238E27FC236}">
                <a16:creationId xmlns:a16="http://schemas.microsoft.com/office/drawing/2014/main" id="{00D80671-2460-7143-EBEE-2326EE664FC8}"/>
              </a:ext>
            </a:extLst>
          </p:cNvPr>
          <p:cNvSpPr txBox="1"/>
          <p:nvPr/>
        </p:nvSpPr>
        <p:spPr>
          <a:xfrm>
            <a:off x="146201" y="6298823"/>
            <a:ext cx="1887183" cy="646331"/>
          </a:xfrm>
          <a:prstGeom prst="rect">
            <a:avLst/>
          </a:prstGeom>
          <a:noFill/>
        </p:spPr>
        <p:txBody>
          <a:bodyPr wrap="none" rtlCol="0">
            <a:spAutoFit/>
          </a:bodyPr>
          <a:lstStyle/>
          <a:p>
            <a:r>
              <a:rPr lang="en-US" dirty="0"/>
              <a:t>Ventricular Rate?</a:t>
            </a:r>
          </a:p>
          <a:p>
            <a:endParaRPr lang="en-US" dirty="0"/>
          </a:p>
        </p:txBody>
      </p:sp>
      <p:sp>
        <p:nvSpPr>
          <p:cNvPr id="26" name="TextBox 25">
            <a:extLst>
              <a:ext uri="{FF2B5EF4-FFF2-40B4-BE49-F238E27FC236}">
                <a16:creationId xmlns:a16="http://schemas.microsoft.com/office/drawing/2014/main" id="{AA9FC124-E458-5198-9221-B8C51C4BFDED}"/>
              </a:ext>
            </a:extLst>
          </p:cNvPr>
          <p:cNvSpPr txBox="1"/>
          <p:nvPr/>
        </p:nvSpPr>
        <p:spPr>
          <a:xfrm>
            <a:off x="4952145" y="5867811"/>
            <a:ext cx="1658787" cy="369332"/>
          </a:xfrm>
          <a:prstGeom prst="rect">
            <a:avLst/>
          </a:prstGeom>
          <a:noFill/>
        </p:spPr>
        <p:txBody>
          <a:bodyPr wrap="none" rtlCol="0">
            <a:spAutoFit/>
          </a:bodyPr>
          <a:lstStyle/>
          <a:p>
            <a:r>
              <a:rPr lang="en-US" dirty="0"/>
              <a:t>Interpretation?</a:t>
            </a:r>
          </a:p>
        </p:txBody>
      </p:sp>
      <p:sp>
        <p:nvSpPr>
          <p:cNvPr id="28" name="TextBox 27">
            <a:extLst>
              <a:ext uri="{FF2B5EF4-FFF2-40B4-BE49-F238E27FC236}">
                <a16:creationId xmlns:a16="http://schemas.microsoft.com/office/drawing/2014/main" id="{DE40DD7A-B494-44BF-8DDC-3453C4511C07}"/>
              </a:ext>
            </a:extLst>
          </p:cNvPr>
          <p:cNvSpPr txBox="1"/>
          <p:nvPr/>
        </p:nvSpPr>
        <p:spPr>
          <a:xfrm>
            <a:off x="6891666" y="896095"/>
            <a:ext cx="5208990" cy="20313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algn="ctr"/>
            <a:r>
              <a:rPr lang="en-US" b="1" i="0" dirty="0">
                <a:effectLst/>
                <a:latin typeface="-apple-system"/>
              </a:rPr>
              <a:t>Escape Rhythms + Origin: </a:t>
            </a:r>
          </a:p>
          <a:p>
            <a:pPr algn="ctr"/>
            <a:r>
              <a:rPr lang="en-US" b="0" i="0" dirty="0">
                <a:effectLst/>
                <a:latin typeface="-apple-system"/>
              </a:rPr>
              <a:t>The rate of spontaneous depolarization  of pacemaker cells decreases down the conducting system:</a:t>
            </a:r>
          </a:p>
          <a:p>
            <a:pPr lvl="3" algn="just">
              <a:buFont typeface="Arial" panose="020B0604020202020204" pitchFamily="34" charset="0"/>
              <a:buChar char="•"/>
            </a:pPr>
            <a:r>
              <a:rPr lang="en-US" b="0" i="0" dirty="0">
                <a:effectLst/>
                <a:latin typeface="-apple-system"/>
              </a:rPr>
              <a:t> SA node (60-100 bpm)</a:t>
            </a:r>
          </a:p>
          <a:p>
            <a:pPr lvl="3" algn="just">
              <a:buFont typeface="Arial" panose="020B0604020202020204" pitchFamily="34" charset="0"/>
              <a:buChar char="•"/>
            </a:pPr>
            <a:r>
              <a:rPr lang="en-US" b="0" i="0" dirty="0">
                <a:effectLst/>
                <a:latin typeface="-apple-system"/>
              </a:rPr>
              <a:t> Atria (&lt; 60 bpm)</a:t>
            </a:r>
          </a:p>
          <a:p>
            <a:pPr lvl="3" algn="just">
              <a:buFont typeface="Arial" panose="020B0604020202020204" pitchFamily="34" charset="0"/>
              <a:buChar char="•"/>
            </a:pPr>
            <a:r>
              <a:rPr lang="en-US" b="0" i="0" dirty="0">
                <a:effectLst/>
                <a:latin typeface="-apple-system"/>
              </a:rPr>
              <a:t> AV node (40-60 bpm)</a:t>
            </a:r>
          </a:p>
          <a:p>
            <a:pPr lvl="3" algn="just">
              <a:buFont typeface="Arial" panose="020B0604020202020204" pitchFamily="34" charset="0"/>
              <a:buChar char="•"/>
            </a:pPr>
            <a:r>
              <a:rPr lang="en-US" b="0" i="0" dirty="0">
                <a:effectLst/>
                <a:latin typeface="-apple-system"/>
              </a:rPr>
              <a:t> Ventricles (20-40 bpm)</a:t>
            </a:r>
          </a:p>
        </p:txBody>
      </p:sp>
      <p:sp>
        <p:nvSpPr>
          <p:cNvPr id="29" name="TextBox 28">
            <a:extLst>
              <a:ext uri="{FF2B5EF4-FFF2-40B4-BE49-F238E27FC236}">
                <a16:creationId xmlns:a16="http://schemas.microsoft.com/office/drawing/2014/main" id="{2C530F87-0F14-9D3D-1EDB-677B544E1090}"/>
              </a:ext>
            </a:extLst>
          </p:cNvPr>
          <p:cNvSpPr txBox="1"/>
          <p:nvPr/>
        </p:nvSpPr>
        <p:spPr>
          <a:xfrm>
            <a:off x="2152301" y="5867811"/>
            <a:ext cx="1058303" cy="369332"/>
          </a:xfrm>
          <a:prstGeom prst="rect">
            <a:avLst/>
          </a:prstGeom>
          <a:noFill/>
        </p:spPr>
        <p:txBody>
          <a:bodyPr wrap="none" rtlCol="0">
            <a:spAutoFit/>
          </a:bodyPr>
          <a:lstStyle/>
          <a:p>
            <a:r>
              <a:rPr lang="en-US" dirty="0"/>
              <a:t>~60 bpm</a:t>
            </a:r>
          </a:p>
        </p:txBody>
      </p:sp>
      <p:sp>
        <p:nvSpPr>
          <p:cNvPr id="30" name="TextBox 29">
            <a:extLst>
              <a:ext uri="{FF2B5EF4-FFF2-40B4-BE49-F238E27FC236}">
                <a16:creationId xmlns:a16="http://schemas.microsoft.com/office/drawing/2014/main" id="{F8AD4AEF-12E8-8C23-E06A-FA32A82CB1B4}"/>
              </a:ext>
            </a:extLst>
          </p:cNvPr>
          <p:cNvSpPr txBox="1"/>
          <p:nvPr/>
        </p:nvSpPr>
        <p:spPr>
          <a:xfrm>
            <a:off x="2373712" y="6298823"/>
            <a:ext cx="1058303" cy="369332"/>
          </a:xfrm>
          <a:prstGeom prst="rect">
            <a:avLst/>
          </a:prstGeom>
          <a:noFill/>
        </p:spPr>
        <p:txBody>
          <a:bodyPr wrap="none" rtlCol="0">
            <a:spAutoFit/>
          </a:bodyPr>
          <a:lstStyle/>
          <a:p>
            <a:r>
              <a:rPr lang="en-US" dirty="0"/>
              <a:t>~27 bpm</a:t>
            </a:r>
          </a:p>
        </p:txBody>
      </p:sp>
      <p:sp>
        <p:nvSpPr>
          <p:cNvPr id="31" name="TextBox 30">
            <a:extLst>
              <a:ext uri="{FF2B5EF4-FFF2-40B4-BE49-F238E27FC236}">
                <a16:creationId xmlns:a16="http://schemas.microsoft.com/office/drawing/2014/main" id="{D768114A-92CE-B910-2FA8-83F2626BB44E}"/>
              </a:ext>
            </a:extLst>
          </p:cNvPr>
          <p:cNvSpPr txBox="1"/>
          <p:nvPr/>
        </p:nvSpPr>
        <p:spPr>
          <a:xfrm>
            <a:off x="6885043" y="5867811"/>
            <a:ext cx="4777783" cy="369332"/>
          </a:xfrm>
          <a:prstGeom prst="rect">
            <a:avLst/>
          </a:prstGeom>
          <a:noFill/>
        </p:spPr>
        <p:txBody>
          <a:bodyPr wrap="none" rtlCol="0">
            <a:spAutoFit/>
          </a:bodyPr>
          <a:lstStyle/>
          <a:p>
            <a:r>
              <a:rPr lang="en-US" dirty="0"/>
              <a:t>Complete Heart Block with Ventricular Escape</a:t>
            </a:r>
          </a:p>
        </p:txBody>
      </p:sp>
    </p:spTree>
    <p:extLst>
      <p:ext uri="{BB962C8B-B14F-4D97-AF65-F5344CB8AC3E}">
        <p14:creationId xmlns:p14="http://schemas.microsoft.com/office/powerpoint/2010/main" val="132025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animBg="1"/>
      <p:bldP spid="29"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101A1-DD05-04D6-AFA3-59397916F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BCBFD-0B6F-7CC8-D349-AE12110FDE5E}"/>
              </a:ext>
            </a:extLst>
          </p:cNvPr>
          <p:cNvSpPr>
            <a:spLocks noGrp="1"/>
          </p:cNvSpPr>
          <p:nvPr>
            <p:ph type="title"/>
          </p:nvPr>
        </p:nvSpPr>
        <p:spPr>
          <a:xfrm>
            <a:off x="1322318" y="268360"/>
            <a:ext cx="7288282" cy="551037"/>
          </a:xfrm>
        </p:spPr>
        <p:txBody>
          <a:bodyPr/>
          <a:lstStyle/>
          <a:p>
            <a:r>
              <a:rPr lang="en-US" dirty="0"/>
              <a:t>Scenario cont.</a:t>
            </a:r>
          </a:p>
        </p:txBody>
      </p:sp>
      <p:sp>
        <p:nvSpPr>
          <p:cNvPr id="3" name="Text Placeholder 2">
            <a:extLst>
              <a:ext uri="{FF2B5EF4-FFF2-40B4-BE49-F238E27FC236}">
                <a16:creationId xmlns:a16="http://schemas.microsoft.com/office/drawing/2014/main" id="{E161E481-B84A-FBFB-87CC-487EE028EAA4}"/>
              </a:ext>
            </a:extLst>
          </p:cNvPr>
          <p:cNvSpPr>
            <a:spLocks noGrp="1"/>
          </p:cNvSpPr>
          <p:nvPr>
            <p:ph sz="half" idx="2"/>
          </p:nvPr>
        </p:nvSpPr>
        <p:spPr>
          <a:xfrm>
            <a:off x="1322388" y="1263426"/>
            <a:ext cx="7288212" cy="3407051"/>
          </a:xfrm>
        </p:spPr>
        <p:txBody>
          <a:bodyPr>
            <a:normAutofit/>
          </a:bodyPr>
          <a:lstStyle/>
          <a:p>
            <a:r>
              <a:rPr lang="en-US" dirty="0"/>
              <a:t>What RRT/ACLS framework are you considering?</a:t>
            </a:r>
          </a:p>
          <a:p>
            <a:endParaRPr lang="en-US" dirty="0"/>
          </a:p>
          <a:p>
            <a:r>
              <a:rPr lang="en-US" dirty="0"/>
              <a:t>What are the next steps you consider? </a:t>
            </a:r>
          </a:p>
          <a:p>
            <a:endParaRPr lang="en-US" dirty="0"/>
          </a:p>
          <a:p>
            <a:r>
              <a:rPr lang="en-US" dirty="0"/>
              <a:t>Do you say this out loud in your summary to the RRT personnel?</a:t>
            </a:r>
          </a:p>
        </p:txBody>
      </p:sp>
      <p:sp>
        <p:nvSpPr>
          <p:cNvPr id="14" name="Slide Number Placeholder 5">
            <a:extLst>
              <a:ext uri="{FF2B5EF4-FFF2-40B4-BE49-F238E27FC236}">
                <a16:creationId xmlns:a16="http://schemas.microsoft.com/office/drawing/2014/main" id="{F0709276-6884-4378-51A1-1A376C8C5D0A}"/>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89476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67F73-1CE9-BDD6-6D0E-742B61E36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6A2B4-B7D3-A4DA-9734-18E7FFF4E73B}"/>
              </a:ext>
            </a:extLst>
          </p:cNvPr>
          <p:cNvSpPr>
            <a:spLocks noGrp="1"/>
          </p:cNvSpPr>
          <p:nvPr>
            <p:ph type="title"/>
          </p:nvPr>
        </p:nvSpPr>
        <p:spPr>
          <a:xfrm>
            <a:off x="1322318" y="268360"/>
            <a:ext cx="7288282" cy="551037"/>
          </a:xfrm>
        </p:spPr>
        <p:txBody>
          <a:bodyPr/>
          <a:lstStyle/>
          <a:p>
            <a:r>
              <a:rPr lang="en-US" dirty="0"/>
              <a:t>Scenario cont.</a:t>
            </a:r>
          </a:p>
        </p:txBody>
      </p:sp>
      <p:sp>
        <p:nvSpPr>
          <p:cNvPr id="3" name="Text Placeholder 2">
            <a:extLst>
              <a:ext uri="{FF2B5EF4-FFF2-40B4-BE49-F238E27FC236}">
                <a16:creationId xmlns:a16="http://schemas.microsoft.com/office/drawing/2014/main" id="{F496E3AF-3A15-D879-380F-A1EDFD89C7A1}"/>
              </a:ext>
            </a:extLst>
          </p:cNvPr>
          <p:cNvSpPr>
            <a:spLocks noGrp="1"/>
          </p:cNvSpPr>
          <p:nvPr>
            <p:ph sz="half" idx="2"/>
          </p:nvPr>
        </p:nvSpPr>
        <p:spPr>
          <a:xfrm>
            <a:off x="1322317" y="1159908"/>
            <a:ext cx="7959706" cy="5429732"/>
          </a:xfrm>
        </p:spPr>
        <p:txBody>
          <a:bodyPr>
            <a:normAutofit/>
          </a:bodyPr>
          <a:lstStyle/>
          <a:p>
            <a:r>
              <a:rPr lang="en-US" dirty="0"/>
              <a:t>You request atropine be given. </a:t>
            </a:r>
          </a:p>
          <a:p>
            <a:endParaRPr lang="en-US" dirty="0"/>
          </a:p>
          <a:p>
            <a:r>
              <a:rPr lang="en-US" dirty="0"/>
              <a:t>The RRT RN asks </a:t>
            </a:r>
            <a:r>
              <a:rPr lang="en-US" dirty="0">
                <a:solidFill>
                  <a:srgbClr val="0070C0"/>
                </a:solidFill>
              </a:rPr>
              <a:t>“what dose?”</a:t>
            </a:r>
          </a:p>
          <a:p>
            <a:endParaRPr lang="en-US" dirty="0"/>
          </a:p>
          <a:p>
            <a:r>
              <a:rPr lang="en-US" dirty="0"/>
              <a:t>You reply “0.5mg bolus once”</a:t>
            </a:r>
          </a:p>
          <a:p>
            <a:endParaRPr lang="en-US" dirty="0"/>
          </a:p>
          <a:p>
            <a:r>
              <a:rPr lang="en-US" dirty="0"/>
              <a:t>10-15 minutes go by without improvement, during which you requested an additional 0.5mg bolus 3 times. </a:t>
            </a:r>
          </a:p>
          <a:p>
            <a:endParaRPr lang="en-US" dirty="0"/>
          </a:p>
          <a:p>
            <a:r>
              <a:rPr lang="en-US" dirty="0"/>
              <a:t>You are monitoring the doses given and counting the total outload. </a:t>
            </a:r>
          </a:p>
          <a:p>
            <a:endParaRPr lang="en-US" dirty="0"/>
          </a:p>
          <a:p>
            <a:r>
              <a:rPr lang="en-US" dirty="0"/>
              <a:t>The intern asks you </a:t>
            </a:r>
            <a:r>
              <a:rPr lang="en-US" dirty="0">
                <a:solidFill>
                  <a:srgbClr val="0070C0"/>
                </a:solidFill>
              </a:rPr>
              <a:t>how much total atropine can be given?</a:t>
            </a:r>
          </a:p>
          <a:p>
            <a:endParaRPr lang="en-US" dirty="0"/>
          </a:p>
        </p:txBody>
      </p:sp>
      <p:sp>
        <p:nvSpPr>
          <p:cNvPr id="14" name="Slide Number Placeholder 5">
            <a:extLst>
              <a:ext uri="{FF2B5EF4-FFF2-40B4-BE49-F238E27FC236}">
                <a16:creationId xmlns:a16="http://schemas.microsoft.com/office/drawing/2014/main" id="{D43B3F38-19A2-96D0-28F5-D62F15E6822D}"/>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305725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3FC5-0B56-58B2-6D2A-73379C1BE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9F9-77F2-7DAA-0336-C884C18B9C52}"/>
              </a:ext>
            </a:extLst>
          </p:cNvPr>
          <p:cNvSpPr>
            <a:spLocks noGrp="1"/>
          </p:cNvSpPr>
          <p:nvPr>
            <p:ph type="title"/>
          </p:nvPr>
        </p:nvSpPr>
        <p:spPr>
          <a:xfrm>
            <a:off x="1322318" y="268360"/>
            <a:ext cx="7288282" cy="585175"/>
          </a:xfrm>
        </p:spPr>
        <p:txBody>
          <a:bodyPr/>
          <a:lstStyle/>
          <a:p>
            <a:r>
              <a:rPr lang="en-US" dirty="0"/>
              <a:t>Scenario cont.</a:t>
            </a:r>
          </a:p>
        </p:txBody>
      </p:sp>
      <p:sp>
        <p:nvSpPr>
          <p:cNvPr id="3" name="Text Placeholder 2">
            <a:extLst>
              <a:ext uri="{FF2B5EF4-FFF2-40B4-BE49-F238E27FC236}">
                <a16:creationId xmlns:a16="http://schemas.microsoft.com/office/drawing/2014/main" id="{4AAB1425-20DE-ED76-6517-7646D5254115}"/>
              </a:ext>
            </a:extLst>
          </p:cNvPr>
          <p:cNvSpPr>
            <a:spLocks noGrp="1"/>
          </p:cNvSpPr>
          <p:nvPr>
            <p:ph sz="half" idx="2"/>
          </p:nvPr>
        </p:nvSpPr>
        <p:spPr>
          <a:xfrm>
            <a:off x="1322318" y="1313840"/>
            <a:ext cx="8235680" cy="3407051"/>
          </a:xfrm>
        </p:spPr>
        <p:txBody>
          <a:bodyPr>
            <a:normAutofit/>
          </a:bodyPr>
          <a:lstStyle/>
          <a:p>
            <a:r>
              <a:rPr lang="en-US" dirty="0"/>
              <a:t>There is no improvement. </a:t>
            </a:r>
          </a:p>
          <a:p>
            <a:endParaRPr lang="en-US" dirty="0"/>
          </a:p>
          <a:p>
            <a:r>
              <a:rPr lang="en-US" dirty="0"/>
              <a:t>What are your next steps? </a:t>
            </a:r>
          </a:p>
          <a:p>
            <a:endParaRPr lang="en-US" dirty="0"/>
          </a:p>
          <a:p>
            <a:r>
              <a:rPr lang="en-US" dirty="0"/>
              <a:t>How to you utilize your resources and personnel?</a:t>
            </a:r>
          </a:p>
        </p:txBody>
      </p:sp>
      <p:sp>
        <p:nvSpPr>
          <p:cNvPr id="14" name="Slide Number Placeholder 5">
            <a:extLst>
              <a:ext uri="{FF2B5EF4-FFF2-40B4-BE49-F238E27FC236}">
                <a16:creationId xmlns:a16="http://schemas.microsoft.com/office/drawing/2014/main" id="{590548FE-60D3-2309-00C5-2AA5C24236AB}"/>
              </a:ext>
            </a:extLst>
          </p:cNvPr>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361486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620D-F85F-2D57-7054-2EFDF32ED3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E251F-2FF7-3497-1195-B4C673465F1C}"/>
              </a:ext>
            </a:extLst>
          </p:cNvPr>
          <p:cNvSpPr>
            <a:spLocks noGrp="1"/>
          </p:cNvSpPr>
          <p:nvPr>
            <p:ph type="title"/>
          </p:nvPr>
        </p:nvSpPr>
        <p:spPr>
          <a:xfrm>
            <a:off x="1322318" y="268360"/>
            <a:ext cx="7288282" cy="585175"/>
          </a:xfrm>
        </p:spPr>
        <p:txBody>
          <a:bodyPr/>
          <a:lstStyle/>
          <a:p>
            <a:r>
              <a:rPr lang="en-US" dirty="0"/>
              <a:t>Scenario cont.</a:t>
            </a:r>
          </a:p>
        </p:txBody>
      </p:sp>
      <p:sp>
        <p:nvSpPr>
          <p:cNvPr id="3" name="Text Placeholder 2">
            <a:extLst>
              <a:ext uri="{FF2B5EF4-FFF2-40B4-BE49-F238E27FC236}">
                <a16:creationId xmlns:a16="http://schemas.microsoft.com/office/drawing/2014/main" id="{6E22736F-8F0B-76C5-1F7E-959061E57F62}"/>
              </a:ext>
            </a:extLst>
          </p:cNvPr>
          <p:cNvSpPr>
            <a:spLocks noGrp="1"/>
          </p:cNvSpPr>
          <p:nvPr>
            <p:ph sz="half" idx="2"/>
          </p:nvPr>
        </p:nvSpPr>
        <p:spPr>
          <a:xfrm>
            <a:off x="1322318" y="1313841"/>
            <a:ext cx="8235680" cy="1463866"/>
          </a:xfrm>
        </p:spPr>
        <p:txBody>
          <a:bodyPr>
            <a:normAutofit/>
          </a:bodyPr>
          <a:lstStyle/>
          <a:p>
            <a:r>
              <a:rPr lang="en-US" dirty="0"/>
              <a:t>You start transcutaneous pacing to increase his heart rate and transfer him to the ICU</a:t>
            </a:r>
          </a:p>
          <a:p>
            <a:endParaRPr lang="en-US" dirty="0"/>
          </a:p>
          <a:p>
            <a:r>
              <a:rPr lang="en-US" dirty="0">
                <a:highlight>
                  <a:srgbClr val="FF0000"/>
                </a:highlight>
              </a:rPr>
              <a:t>Brief Review of </a:t>
            </a:r>
            <a:r>
              <a:rPr lang="en-US" dirty="0" err="1">
                <a:highlight>
                  <a:srgbClr val="FF0000"/>
                </a:highlight>
              </a:rPr>
              <a:t>Transcutanous</a:t>
            </a:r>
            <a:r>
              <a:rPr lang="en-US" dirty="0">
                <a:highlight>
                  <a:srgbClr val="FF0000"/>
                </a:highlight>
              </a:rPr>
              <a:t> Pacing: </a:t>
            </a:r>
          </a:p>
          <a:p>
            <a:endParaRPr lang="en-US" dirty="0"/>
          </a:p>
          <a:p>
            <a:endParaRPr lang="en-US" dirty="0"/>
          </a:p>
        </p:txBody>
      </p:sp>
      <p:sp>
        <p:nvSpPr>
          <p:cNvPr id="14" name="Slide Number Placeholder 5">
            <a:extLst>
              <a:ext uri="{FF2B5EF4-FFF2-40B4-BE49-F238E27FC236}">
                <a16:creationId xmlns:a16="http://schemas.microsoft.com/office/drawing/2014/main" id="{66C3C21E-D002-A7F4-94AA-71B04116AA0D}"/>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62742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A3FC5-0B56-58B2-6D2A-73379C1BE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129F9-77F2-7DAA-0336-C884C18B9C52}"/>
              </a:ext>
            </a:extLst>
          </p:cNvPr>
          <p:cNvSpPr>
            <a:spLocks noGrp="1"/>
          </p:cNvSpPr>
          <p:nvPr>
            <p:ph type="title"/>
          </p:nvPr>
        </p:nvSpPr>
        <p:spPr>
          <a:xfrm>
            <a:off x="1322318" y="268360"/>
            <a:ext cx="7288282" cy="663293"/>
          </a:xfrm>
        </p:spPr>
        <p:txBody>
          <a:bodyPr/>
          <a:lstStyle/>
          <a:p>
            <a:r>
              <a:rPr lang="en-US" dirty="0"/>
              <a:t>Debrief</a:t>
            </a:r>
          </a:p>
        </p:txBody>
      </p:sp>
      <p:sp>
        <p:nvSpPr>
          <p:cNvPr id="3" name="Text Placeholder 2">
            <a:extLst>
              <a:ext uri="{FF2B5EF4-FFF2-40B4-BE49-F238E27FC236}">
                <a16:creationId xmlns:a16="http://schemas.microsoft.com/office/drawing/2014/main" id="{4AAB1425-20DE-ED76-6517-7646D5254115}"/>
              </a:ext>
            </a:extLst>
          </p:cNvPr>
          <p:cNvSpPr>
            <a:spLocks noGrp="1"/>
          </p:cNvSpPr>
          <p:nvPr>
            <p:ph sz="half" idx="2"/>
          </p:nvPr>
        </p:nvSpPr>
        <p:spPr>
          <a:xfrm>
            <a:off x="1322317" y="1262081"/>
            <a:ext cx="8097727" cy="4517617"/>
          </a:xfrm>
        </p:spPr>
        <p:txBody>
          <a:bodyPr>
            <a:normAutofit/>
          </a:bodyPr>
          <a:lstStyle/>
          <a:p>
            <a:r>
              <a:rPr lang="en-US" dirty="0"/>
              <a:t>While reviewing the case later you realize the patient was given three different doses of metoprolol instead of the one you verbally ordered.</a:t>
            </a:r>
          </a:p>
          <a:p>
            <a:r>
              <a:rPr lang="en-US" dirty="0"/>
              <a:t> </a:t>
            </a:r>
          </a:p>
          <a:p>
            <a:r>
              <a:rPr lang="en-US" dirty="0"/>
              <a:t>You call the bedside RN to discuss and she lets you know that two other doctors came up to her after you and also told her to give metoprolol so she gave three total doses. </a:t>
            </a:r>
          </a:p>
          <a:p>
            <a:endParaRPr lang="en-US" dirty="0"/>
          </a:p>
          <a:p>
            <a:r>
              <a:rPr lang="en-US" dirty="0"/>
              <a:t>You find out that the other doctors were the primary team resident and cardiology fellow and both of them were unaware that you were at the rapid response at all.</a:t>
            </a:r>
          </a:p>
          <a:p>
            <a:endParaRPr lang="en-US" dirty="0"/>
          </a:p>
        </p:txBody>
      </p:sp>
      <p:sp>
        <p:nvSpPr>
          <p:cNvPr id="14" name="Slide Number Placeholder 5">
            <a:extLst>
              <a:ext uri="{FF2B5EF4-FFF2-40B4-BE49-F238E27FC236}">
                <a16:creationId xmlns:a16="http://schemas.microsoft.com/office/drawing/2014/main" id="{590548FE-60D3-2309-00C5-2AA5C24236AB}"/>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068071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93C632-2497-CFF6-C683-9079694C9CBC}"/>
              </a:ext>
            </a:extLst>
          </p:cNvPr>
          <p:cNvSpPr>
            <a:spLocks noGrp="1"/>
          </p:cNvSpPr>
          <p:nvPr>
            <p:ph sz="half" idx="2"/>
          </p:nvPr>
        </p:nvSpPr>
        <p:spPr>
          <a:xfrm>
            <a:off x="2451894" y="2505328"/>
            <a:ext cx="7288212" cy="3407051"/>
          </a:xfrm>
        </p:spPr>
        <p:txBody>
          <a:bodyPr>
            <a:normAutofit/>
          </a:bodyPr>
          <a:lstStyle/>
          <a:p>
            <a:r>
              <a:rPr lang="en-US" sz="6600" dirty="0">
                <a:solidFill>
                  <a:schemeClr val="bg1"/>
                </a:solidFill>
                <a:latin typeface="+mj-lt"/>
              </a:rPr>
              <a:t>What went wrong?</a:t>
            </a:r>
          </a:p>
        </p:txBody>
      </p:sp>
      <p:sp>
        <p:nvSpPr>
          <p:cNvPr id="4" name="Slide Number Placeholder 3">
            <a:extLst>
              <a:ext uri="{FF2B5EF4-FFF2-40B4-BE49-F238E27FC236}">
                <a16:creationId xmlns:a16="http://schemas.microsoft.com/office/drawing/2014/main" id="{30FCA04B-A30A-8A6A-0FAD-E44D37E4D5B8}"/>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1397783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23A31-5F24-BD18-8677-71791AC42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5E83F-ECA7-18A9-EE77-C3598088E079}"/>
              </a:ext>
            </a:extLst>
          </p:cNvPr>
          <p:cNvSpPr>
            <a:spLocks noGrp="1"/>
          </p:cNvSpPr>
          <p:nvPr>
            <p:ph type="title"/>
          </p:nvPr>
        </p:nvSpPr>
        <p:spPr>
          <a:xfrm>
            <a:off x="1322318" y="268361"/>
            <a:ext cx="7288282" cy="791006"/>
          </a:xfrm>
        </p:spPr>
        <p:txBody>
          <a:bodyPr/>
          <a:lstStyle/>
          <a:p>
            <a:r>
              <a:rPr lang="en-US" dirty="0"/>
              <a:t>Scenario - RECAP</a:t>
            </a:r>
          </a:p>
        </p:txBody>
      </p:sp>
      <p:sp>
        <p:nvSpPr>
          <p:cNvPr id="3" name="Text Placeholder 2">
            <a:extLst>
              <a:ext uri="{FF2B5EF4-FFF2-40B4-BE49-F238E27FC236}">
                <a16:creationId xmlns:a16="http://schemas.microsoft.com/office/drawing/2014/main" id="{0812E723-404B-D015-8079-7AF600C638E2}"/>
              </a:ext>
            </a:extLst>
          </p:cNvPr>
          <p:cNvSpPr>
            <a:spLocks noGrp="1"/>
          </p:cNvSpPr>
          <p:nvPr>
            <p:ph sz="half" idx="2"/>
          </p:nvPr>
        </p:nvSpPr>
        <p:spPr>
          <a:xfrm>
            <a:off x="999897" y="1387049"/>
            <a:ext cx="7933124" cy="1114611"/>
          </a:xfrm>
        </p:spPr>
        <p:txBody>
          <a:bodyPr>
            <a:normAutofit/>
          </a:bodyPr>
          <a:lstStyle/>
          <a:p>
            <a:r>
              <a:rPr lang="en-US" dirty="0"/>
              <a:t>On entering the patient room you ask for the bedside RN, assign the medical student to pull up the EMR and the intern to start a brief physical exam. </a:t>
            </a:r>
          </a:p>
          <a:p>
            <a:endParaRPr lang="en-US" dirty="0"/>
          </a:p>
        </p:txBody>
      </p:sp>
      <p:sp>
        <p:nvSpPr>
          <p:cNvPr id="14" name="Slide Number Placeholder 5">
            <a:extLst>
              <a:ext uri="{FF2B5EF4-FFF2-40B4-BE49-F238E27FC236}">
                <a16:creationId xmlns:a16="http://schemas.microsoft.com/office/drawing/2014/main" id="{C26FA42B-2D86-F1AF-B112-68C5136E5B69}"/>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5" name="TextBox 4">
            <a:extLst>
              <a:ext uri="{FF2B5EF4-FFF2-40B4-BE49-F238E27FC236}">
                <a16:creationId xmlns:a16="http://schemas.microsoft.com/office/drawing/2014/main" id="{22C50CC2-FBF0-406F-7F86-B73C19569AA7}"/>
              </a:ext>
            </a:extLst>
          </p:cNvPr>
          <p:cNvSpPr txBox="1"/>
          <p:nvPr/>
        </p:nvSpPr>
        <p:spPr>
          <a:xfrm>
            <a:off x="999897" y="2829342"/>
            <a:ext cx="4362926" cy="369332"/>
          </a:xfrm>
          <a:prstGeom prst="rect">
            <a:avLst/>
          </a:prstGeom>
          <a:noFill/>
        </p:spPr>
        <p:txBody>
          <a:bodyPr wrap="none" rtlCol="0">
            <a:spAutoFit/>
          </a:bodyPr>
          <a:lstStyle/>
          <a:p>
            <a:r>
              <a:rPr lang="en-US" dirty="0"/>
              <a:t>Thoughts on introduction and role setting?</a:t>
            </a:r>
          </a:p>
        </p:txBody>
      </p:sp>
    </p:spTree>
    <p:extLst>
      <p:ext uri="{BB962C8B-B14F-4D97-AF65-F5344CB8AC3E}">
        <p14:creationId xmlns:p14="http://schemas.microsoft.com/office/powerpoint/2010/main" val="118704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FF129-AC24-D908-60B9-BFDB7FF9B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7C56F-76F0-5643-28C5-825510C1F5A4}"/>
              </a:ext>
            </a:extLst>
          </p:cNvPr>
          <p:cNvSpPr>
            <a:spLocks noGrp="1"/>
          </p:cNvSpPr>
          <p:nvPr>
            <p:ph type="title"/>
          </p:nvPr>
        </p:nvSpPr>
        <p:spPr>
          <a:xfrm>
            <a:off x="1322318" y="268361"/>
            <a:ext cx="7288282" cy="791006"/>
          </a:xfrm>
        </p:spPr>
        <p:txBody>
          <a:bodyPr/>
          <a:lstStyle/>
          <a:p>
            <a:r>
              <a:rPr lang="en-US" dirty="0"/>
              <a:t>Scenario - RECAP</a:t>
            </a:r>
          </a:p>
        </p:txBody>
      </p:sp>
      <p:sp>
        <p:nvSpPr>
          <p:cNvPr id="3" name="Text Placeholder 2">
            <a:extLst>
              <a:ext uri="{FF2B5EF4-FFF2-40B4-BE49-F238E27FC236}">
                <a16:creationId xmlns:a16="http://schemas.microsoft.com/office/drawing/2014/main" id="{96ED37FA-8358-563F-9506-359D757C9AF7}"/>
              </a:ext>
            </a:extLst>
          </p:cNvPr>
          <p:cNvSpPr>
            <a:spLocks noGrp="1"/>
          </p:cNvSpPr>
          <p:nvPr>
            <p:ph sz="half" idx="2"/>
          </p:nvPr>
        </p:nvSpPr>
        <p:spPr>
          <a:xfrm>
            <a:off x="999897" y="1387049"/>
            <a:ext cx="7933124" cy="1641159"/>
          </a:xfrm>
        </p:spPr>
        <p:txBody>
          <a:bodyPr>
            <a:normAutofit/>
          </a:bodyPr>
          <a:lstStyle/>
          <a:p>
            <a:r>
              <a:rPr lang="en-US" dirty="0"/>
              <a:t>While talking with the RN and RRT team you notice three individuals enter the room with “DOCTOR” on their badge standing aside quietly. </a:t>
            </a:r>
          </a:p>
          <a:p>
            <a:endParaRPr lang="en-US" dirty="0"/>
          </a:p>
          <a:p>
            <a:r>
              <a:rPr lang="en-US" dirty="0"/>
              <a:t>You don’t know these individuals, nor do they introduce themselves. </a:t>
            </a:r>
          </a:p>
          <a:p>
            <a:endParaRPr lang="en-US" dirty="0"/>
          </a:p>
        </p:txBody>
      </p:sp>
      <p:sp>
        <p:nvSpPr>
          <p:cNvPr id="14" name="Slide Number Placeholder 5">
            <a:extLst>
              <a:ext uri="{FF2B5EF4-FFF2-40B4-BE49-F238E27FC236}">
                <a16:creationId xmlns:a16="http://schemas.microsoft.com/office/drawing/2014/main" id="{1A581F6C-DC33-8BAD-A82E-C96DF0965896}"/>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5" name="TextBox 4">
            <a:extLst>
              <a:ext uri="{FF2B5EF4-FFF2-40B4-BE49-F238E27FC236}">
                <a16:creationId xmlns:a16="http://schemas.microsoft.com/office/drawing/2014/main" id="{5C7DF9E4-DA92-078F-C6B8-7FED7BDB713B}"/>
              </a:ext>
            </a:extLst>
          </p:cNvPr>
          <p:cNvSpPr txBox="1"/>
          <p:nvPr/>
        </p:nvSpPr>
        <p:spPr>
          <a:xfrm>
            <a:off x="1322318" y="3355890"/>
            <a:ext cx="6109854" cy="369332"/>
          </a:xfrm>
          <a:prstGeom prst="rect">
            <a:avLst/>
          </a:prstGeom>
          <a:noFill/>
        </p:spPr>
        <p:txBody>
          <a:bodyPr wrap="square">
            <a:spAutoFit/>
          </a:bodyPr>
          <a:lstStyle/>
          <a:p>
            <a:r>
              <a:rPr lang="en-US" dirty="0"/>
              <a:t>How do you manage this scenario?</a:t>
            </a:r>
          </a:p>
        </p:txBody>
      </p:sp>
      <p:sp>
        <p:nvSpPr>
          <p:cNvPr id="6" name="TextBox 5">
            <a:extLst>
              <a:ext uri="{FF2B5EF4-FFF2-40B4-BE49-F238E27FC236}">
                <a16:creationId xmlns:a16="http://schemas.microsoft.com/office/drawing/2014/main" id="{CF38C824-518B-732F-FDAB-55C0DEA163B1}"/>
              </a:ext>
            </a:extLst>
          </p:cNvPr>
          <p:cNvSpPr txBox="1"/>
          <p:nvPr/>
        </p:nvSpPr>
        <p:spPr>
          <a:xfrm>
            <a:off x="1322318" y="4052904"/>
            <a:ext cx="6109854" cy="369332"/>
          </a:xfrm>
          <a:prstGeom prst="rect">
            <a:avLst/>
          </a:prstGeom>
          <a:noFill/>
        </p:spPr>
        <p:txBody>
          <a:bodyPr wrap="square">
            <a:spAutoFit/>
          </a:bodyPr>
          <a:lstStyle/>
          <a:p>
            <a:r>
              <a:rPr lang="en-US" dirty="0"/>
              <a:t>What do you do if the primary team arrives?</a:t>
            </a:r>
          </a:p>
        </p:txBody>
      </p:sp>
      <p:sp>
        <p:nvSpPr>
          <p:cNvPr id="7" name="TextBox 6">
            <a:extLst>
              <a:ext uri="{FF2B5EF4-FFF2-40B4-BE49-F238E27FC236}">
                <a16:creationId xmlns:a16="http://schemas.microsoft.com/office/drawing/2014/main" id="{DC3B7D46-1C85-EA15-390C-8AE9B10E84CF}"/>
              </a:ext>
            </a:extLst>
          </p:cNvPr>
          <p:cNvSpPr txBox="1"/>
          <p:nvPr/>
        </p:nvSpPr>
        <p:spPr>
          <a:xfrm>
            <a:off x="1322318" y="4749918"/>
            <a:ext cx="6109854" cy="369332"/>
          </a:xfrm>
          <a:prstGeom prst="rect">
            <a:avLst/>
          </a:prstGeom>
          <a:noFill/>
        </p:spPr>
        <p:txBody>
          <a:bodyPr wrap="square">
            <a:spAutoFit/>
          </a:bodyPr>
          <a:lstStyle/>
          <a:p>
            <a:r>
              <a:rPr lang="en-US" dirty="0"/>
              <a:t>What do you do if the MICU team arrives?</a:t>
            </a:r>
          </a:p>
        </p:txBody>
      </p:sp>
    </p:spTree>
    <p:extLst>
      <p:ext uri="{BB962C8B-B14F-4D97-AF65-F5344CB8AC3E}">
        <p14:creationId xmlns:p14="http://schemas.microsoft.com/office/powerpoint/2010/main" val="9084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AE24D-1F0F-8F58-3A17-4DAF9F92C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7E85DA-9436-54A9-F19E-146AAB94086E}"/>
              </a:ext>
            </a:extLst>
          </p:cNvPr>
          <p:cNvSpPr>
            <a:spLocks noGrp="1"/>
          </p:cNvSpPr>
          <p:nvPr>
            <p:ph type="title"/>
          </p:nvPr>
        </p:nvSpPr>
        <p:spPr>
          <a:xfrm>
            <a:off x="1322318" y="268360"/>
            <a:ext cx="7288282" cy="551037"/>
          </a:xfrm>
        </p:spPr>
        <p:txBody>
          <a:bodyPr/>
          <a:lstStyle/>
          <a:p>
            <a:r>
              <a:rPr lang="en-US" dirty="0"/>
              <a:t>Scenario - RECAP</a:t>
            </a:r>
          </a:p>
        </p:txBody>
      </p:sp>
      <p:sp>
        <p:nvSpPr>
          <p:cNvPr id="3" name="Text Placeholder 2">
            <a:extLst>
              <a:ext uri="{FF2B5EF4-FFF2-40B4-BE49-F238E27FC236}">
                <a16:creationId xmlns:a16="http://schemas.microsoft.com/office/drawing/2014/main" id="{9ABC6FF6-06E0-E385-E460-158B2E15B47C}"/>
              </a:ext>
            </a:extLst>
          </p:cNvPr>
          <p:cNvSpPr>
            <a:spLocks noGrp="1"/>
          </p:cNvSpPr>
          <p:nvPr>
            <p:ph sz="half" idx="2"/>
          </p:nvPr>
        </p:nvSpPr>
        <p:spPr>
          <a:xfrm>
            <a:off x="1322318" y="1159908"/>
            <a:ext cx="7501048" cy="3407051"/>
          </a:xfrm>
        </p:spPr>
        <p:txBody>
          <a:bodyPr>
            <a:normAutofit/>
          </a:bodyPr>
          <a:lstStyle/>
          <a:p>
            <a:endParaRPr lang="en-US" dirty="0"/>
          </a:p>
          <a:p>
            <a:r>
              <a:rPr lang="en-US" dirty="0">
                <a:solidFill>
                  <a:srgbClr val="FF0000"/>
                </a:solidFill>
              </a:rPr>
              <a:t>You inform the bedside RN of your plan </a:t>
            </a:r>
            <a:r>
              <a:rPr lang="en-US" dirty="0"/>
              <a:t>and then go to talk with the patient’s family to give them updates on the situation.</a:t>
            </a:r>
          </a:p>
          <a:p>
            <a:endParaRPr lang="en-US" dirty="0"/>
          </a:p>
          <a:p>
            <a:r>
              <a:rPr lang="en-US" dirty="0"/>
              <a:t>While you’re walking out of the room you hear the </a:t>
            </a:r>
            <a:r>
              <a:rPr lang="en-US" dirty="0">
                <a:solidFill>
                  <a:srgbClr val="FF0000"/>
                </a:solidFill>
              </a:rPr>
              <a:t>RN ask “what dose?”</a:t>
            </a:r>
            <a:r>
              <a:rPr lang="en-US" dirty="0">
                <a:solidFill>
                  <a:srgbClr val="0070C0"/>
                </a:solidFill>
              </a:rPr>
              <a:t> </a:t>
            </a:r>
            <a:r>
              <a:rPr lang="en-US" dirty="0"/>
              <a:t>But you are quickly confronted by multiple family members. </a:t>
            </a:r>
            <a:endParaRPr lang="en-US" dirty="0">
              <a:solidFill>
                <a:srgbClr val="0070C0"/>
              </a:solidFill>
            </a:endParaRPr>
          </a:p>
          <a:p>
            <a:endParaRPr lang="en-US" dirty="0"/>
          </a:p>
          <a:p>
            <a:endParaRPr lang="en-US" dirty="0"/>
          </a:p>
        </p:txBody>
      </p:sp>
      <p:sp>
        <p:nvSpPr>
          <p:cNvPr id="14" name="Slide Number Placeholder 5">
            <a:extLst>
              <a:ext uri="{FF2B5EF4-FFF2-40B4-BE49-F238E27FC236}">
                <a16:creationId xmlns:a16="http://schemas.microsoft.com/office/drawing/2014/main" id="{E989CFEB-3E9C-C581-7719-69929839D394}"/>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345419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252E-39A2-A583-2036-3BCD133A4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2F4862-5E1C-A89D-5487-651E62752B23}"/>
              </a:ext>
            </a:extLst>
          </p:cNvPr>
          <p:cNvSpPr>
            <a:spLocks noGrp="1"/>
          </p:cNvSpPr>
          <p:nvPr>
            <p:ph type="title"/>
          </p:nvPr>
        </p:nvSpPr>
        <p:spPr>
          <a:xfrm>
            <a:off x="1322318" y="268361"/>
            <a:ext cx="7288282" cy="791006"/>
          </a:xfrm>
        </p:spPr>
        <p:txBody>
          <a:bodyPr/>
          <a:lstStyle/>
          <a:p>
            <a:r>
              <a:rPr lang="en-US" dirty="0"/>
              <a:t>Scenario</a:t>
            </a:r>
          </a:p>
        </p:txBody>
      </p:sp>
      <p:sp>
        <p:nvSpPr>
          <p:cNvPr id="3" name="Text Placeholder 2">
            <a:extLst>
              <a:ext uri="{FF2B5EF4-FFF2-40B4-BE49-F238E27FC236}">
                <a16:creationId xmlns:a16="http://schemas.microsoft.com/office/drawing/2014/main" id="{86CCD2FC-CC7E-7487-51BD-5F61C8227BA4}"/>
              </a:ext>
            </a:extLst>
          </p:cNvPr>
          <p:cNvSpPr>
            <a:spLocks noGrp="1"/>
          </p:cNvSpPr>
          <p:nvPr>
            <p:ph sz="half" idx="2"/>
          </p:nvPr>
        </p:nvSpPr>
        <p:spPr>
          <a:xfrm>
            <a:off x="999897" y="1387049"/>
            <a:ext cx="7933124" cy="5151862"/>
          </a:xfrm>
        </p:spPr>
        <p:txBody>
          <a:bodyPr>
            <a:normAutofit/>
          </a:bodyPr>
          <a:lstStyle/>
          <a:p>
            <a:r>
              <a:rPr lang="en-US" dirty="0"/>
              <a:t>You are paged to a rapid response on a patient who is on the cardiology service. </a:t>
            </a:r>
          </a:p>
          <a:p>
            <a:endParaRPr lang="en-US" dirty="0"/>
          </a:p>
          <a:p>
            <a:r>
              <a:rPr lang="en-US" dirty="0"/>
              <a:t>While walking to the RRT you review the sign-out summary:</a:t>
            </a:r>
          </a:p>
          <a:p>
            <a:r>
              <a:rPr lang="en-US" i="1" dirty="0"/>
              <a:t>	“81M admitted with SVT, stable on meds, </a:t>
            </a:r>
            <a:r>
              <a:rPr lang="en-US" i="1" dirty="0" err="1"/>
              <a:t>dispo</a:t>
            </a:r>
            <a:r>
              <a:rPr lang="en-US" i="1" dirty="0"/>
              <a:t> tomorrow”</a:t>
            </a:r>
          </a:p>
        </p:txBody>
      </p:sp>
      <p:sp>
        <p:nvSpPr>
          <p:cNvPr id="14" name="Slide Number Placeholder 5">
            <a:extLst>
              <a:ext uri="{FF2B5EF4-FFF2-40B4-BE49-F238E27FC236}">
                <a16:creationId xmlns:a16="http://schemas.microsoft.com/office/drawing/2014/main" id="{52B110BA-BEA6-A9A9-780E-89341E80C5CF}"/>
              </a:ext>
            </a:extLst>
          </p:cNvPr>
          <p:cNvSpPr>
            <a:spLocks noGrp="1"/>
          </p:cNvSpPr>
          <p:nvPr>
            <p:ph type="sldNum" sz="quarter" idx="12"/>
          </p:nvPr>
        </p:nvSpPr>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98176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p:txBody>
          <a:bodyPr/>
          <a:lstStyle/>
          <a:p>
            <a:r>
              <a:rPr lang="en-US" dirty="0"/>
              <a:t>Effective Leadership Skills</a:t>
            </a:r>
          </a:p>
        </p:txBody>
      </p:sp>
      <p:sp>
        <p:nvSpPr>
          <p:cNvPr id="12" name="Text Placeholder 11">
            <a:extLst>
              <a:ext uri="{FF2B5EF4-FFF2-40B4-BE49-F238E27FC236}">
                <a16:creationId xmlns:a16="http://schemas.microsoft.com/office/drawing/2014/main" id="{554B61B9-26F6-B304-92CD-03053DAAF2A8}"/>
              </a:ext>
            </a:extLst>
          </p:cNvPr>
          <p:cNvSpPr>
            <a:spLocks noGrp="1"/>
          </p:cNvSpPr>
          <p:nvPr>
            <p:ph type="body" idx="1"/>
          </p:nvPr>
        </p:nvSpPr>
        <p:spPr>
          <a:xfrm>
            <a:off x="2933700" y="2797255"/>
            <a:ext cx="3924300" cy="1710925"/>
          </a:xfrm>
        </p:spPr>
        <p:txBody>
          <a:bodyPr>
            <a:normAutofit lnSpcReduction="10000"/>
          </a:bodyPr>
          <a:lstStyle/>
          <a:p>
            <a:pPr marL="342900" indent="-342900">
              <a:buAutoNum type="arabicPeriod"/>
            </a:pPr>
            <a:r>
              <a:rPr lang="en-US" sz="2800" dirty="0"/>
              <a:t>Establish a clear leader</a:t>
            </a:r>
          </a:p>
          <a:p>
            <a:pPr marL="342900" indent="-342900">
              <a:buAutoNum type="arabicPeriod"/>
            </a:pPr>
            <a:r>
              <a:rPr lang="en-US" sz="2800" dirty="0"/>
              <a:t>Collaborate and share information</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03458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239-70EF-6D4D-B0BB-A0B415A378DE}"/>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1. Establish a clear leader: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Are you running this code or not?</a:t>
            </a:r>
          </a:p>
        </p:txBody>
      </p:sp>
      <p:sp>
        <p:nvSpPr>
          <p:cNvPr id="3" name="Content Placeholder 2">
            <a:extLst>
              <a:ext uri="{FF2B5EF4-FFF2-40B4-BE49-F238E27FC236}">
                <a16:creationId xmlns:a16="http://schemas.microsoft.com/office/drawing/2014/main" id="{286C1055-248A-E048-8315-025B24798E3A}"/>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"I’m ________, the resident on the the Code/RR team. Is anyone running this code?" </a:t>
            </a:r>
          </a:p>
          <a:p>
            <a:pPr lvl="1"/>
            <a:r>
              <a:rPr lang="en-US" dirty="0">
                <a:latin typeface="Calibri" panose="020F0502020204030204" pitchFamily="34" charset="0"/>
                <a:cs typeface="Calibri" panose="020F0502020204030204" pitchFamily="34" charset="0"/>
              </a:rPr>
              <a:t>Alternative:</a:t>
            </a:r>
          </a:p>
          <a:p>
            <a:r>
              <a:rPr lang="en-US" dirty="0">
                <a:latin typeface="Calibri" panose="020F0502020204030204" pitchFamily="34" charset="0"/>
                <a:cs typeface="Calibri" panose="020F0502020204030204" pitchFamily="34" charset="0"/>
              </a:rPr>
              <a:t>“OK, I’m running this code” or “Can I take over?"</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306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645342F-CE1C-8641-A857-3B9C2E5032AE}"/>
              </a:ext>
            </a:extLst>
          </p:cNvPr>
          <p:cNvPicPr>
            <a:picLocks noChangeAspect="1"/>
          </p:cNvPicPr>
          <p:nvPr/>
        </p:nvPicPr>
        <p:blipFill rotWithShape="1">
          <a:blip r:embed="rId3"/>
          <a:srcRect t="11012" r="5218"/>
          <a:stretch/>
        </p:blipFill>
        <p:spPr>
          <a:xfrm>
            <a:off x="6222445" y="365125"/>
            <a:ext cx="5969556" cy="6127750"/>
          </a:xfrm>
          <a:prstGeom prst="rect">
            <a:avLst/>
          </a:prstGeom>
        </p:spPr>
      </p:pic>
      <p:sp>
        <p:nvSpPr>
          <p:cNvPr id="2" name="Title 1">
            <a:extLst>
              <a:ext uri="{FF2B5EF4-FFF2-40B4-BE49-F238E27FC236}">
                <a16:creationId xmlns:a16="http://schemas.microsoft.com/office/drawing/2014/main" id="{17103D06-8011-8A4F-8431-1CAA41EC0C8B}"/>
              </a:ext>
            </a:extLst>
          </p:cNvPr>
          <p:cNvSpPr>
            <a:spLocks noGrp="1"/>
          </p:cNvSpPr>
          <p:nvPr>
            <p:ph type="title"/>
          </p:nvPr>
        </p:nvSpPr>
        <p:spPr/>
        <p:txBody>
          <a:bodyPr>
            <a:normAutofit/>
          </a:bodyPr>
          <a:lstStyle/>
          <a:p>
            <a:r>
              <a:rPr lang="en-US" dirty="0">
                <a:latin typeface="Calibri" panose="020F0502020204030204" pitchFamily="34" charset="0"/>
                <a:cs typeface="Calibri" panose="020F0502020204030204" pitchFamily="34" charset="0"/>
              </a:rPr>
              <a:t>1. Establish a clear leader:</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Be the point person </a:t>
            </a:r>
          </a:p>
        </p:txBody>
      </p:sp>
      <p:sp>
        <p:nvSpPr>
          <p:cNvPr id="3" name="Content Placeholder 2">
            <a:extLst>
              <a:ext uri="{FF2B5EF4-FFF2-40B4-BE49-F238E27FC236}">
                <a16:creationId xmlns:a16="http://schemas.microsoft.com/office/drawing/2014/main" id="{1CED6B7A-F3C6-D1BB-E07D-2302846F41BB}"/>
              </a:ext>
            </a:extLst>
          </p:cNvPr>
          <p:cNvSpPr>
            <a:spLocks noGrp="1"/>
          </p:cNvSpPr>
          <p:nvPr>
            <p:ph idx="1"/>
          </p:nvPr>
        </p:nvSpPr>
        <p:spPr>
          <a:xfrm>
            <a:off x="3457487" y="5687313"/>
            <a:ext cx="5529913" cy="1611123"/>
          </a:xfrm>
        </p:spPr>
        <p:txBody>
          <a:bodyPr>
            <a:normAutofit/>
          </a:bodyPr>
          <a:lstStyle/>
          <a:p>
            <a:r>
              <a:rPr lang="en-US" dirty="0">
                <a:solidFill>
                  <a:srgbClr val="FF0000"/>
                </a:solidFill>
                <a:latin typeface="Calibri" panose="020F0502020204030204" pitchFamily="34" charset="0"/>
                <a:cs typeface="Calibri" panose="020F0502020204030204" pitchFamily="34" charset="0"/>
              </a:rPr>
              <a:t>NEVER MOVE FROM HERE</a:t>
            </a:r>
          </a:p>
          <a:p>
            <a:r>
              <a:rPr lang="en-US" dirty="0">
                <a:solidFill>
                  <a:srgbClr val="FF0000"/>
                </a:solidFill>
                <a:latin typeface="Calibri" panose="020F0502020204030204" pitchFamily="34" charset="0"/>
                <a:cs typeface="Calibri" panose="020F0502020204030204" pitchFamily="34" charset="0"/>
              </a:rPr>
              <a:t>DON’T DO IT</a:t>
            </a:r>
          </a:p>
        </p:txBody>
      </p:sp>
      <p:sp>
        <p:nvSpPr>
          <p:cNvPr id="6" name="Rectangle 5">
            <a:extLst>
              <a:ext uri="{FF2B5EF4-FFF2-40B4-BE49-F238E27FC236}">
                <a16:creationId xmlns:a16="http://schemas.microsoft.com/office/drawing/2014/main" id="{C258CF5C-5690-0442-81F8-0DDCD4BBCD8D}"/>
              </a:ext>
            </a:extLst>
          </p:cNvPr>
          <p:cNvSpPr/>
          <p:nvPr/>
        </p:nvSpPr>
        <p:spPr>
          <a:xfrm>
            <a:off x="8612573" y="4894805"/>
            <a:ext cx="1808671" cy="14906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6">
            <a:extLst>
              <a:ext uri="{FF2B5EF4-FFF2-40B4-BE49-F238E27FC236}">
                <a16:creationId xmlns:a16="http://schemas.microsoft.com/office/drawing/2014/main" id="{E04BEAF8-0873-0240-9B67-641574E2EB07}"/>
              </a:ext>
            </a:extLst>
          </p:cNvPr>
          <p:cNvSpPr/>
          <p:nvPr/>
        </p:nvSpPr>
        <p:spPr>
          <a:xfrm>
            <a:off x="429493" y="1795526"/>
            <a:ext cx="517481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4"/>
              </a:rPr>
              <a:t>https://doi.org/10.1016/j.resuscitation.2020.11.018</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1026" name="Picture 2" descr="Formula One pit stop: How does the crew work? | Daily Mail Online">
            <a:extLst>
              <a:ext uri="{FF2B5EF4-FFF2-40B4-BE49-F238E27FC236}">
                <a16:creationId xmlns:a16="http://schemas.microsoft.com/office/drawing/2014/main" id="{5F59F881-9424-EAD1-7E65-102564A96C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831" y="2313678"/>
            <a:ext cx="4912898" cy="295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39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33B5-8B48-D94D-855D-AA3BD878A319}"/>
              </a:ext>
            </a:extLst>
          </p:cNvPr>
          <p:cNvSpPr>
            <a:spLocks noGrp="1"/>
          </p:cNvSpPr>
          <p:nvPr>
            <p:ph type="title"/>
          </p:nvPr>
        </p:nvSpPr>
        <p:spPr>
          <a:xfrm>
            <a:off x="304597" y="293999"/>
            <a:ext cx="11588740" cy="1510253"/>
          </a:xfrm>
        </p:spPr>
        <p:txBody>
          <a:bodyPr anchor="ctr">
            <a:normAutofit/>
          </a:bodyPr>
          <a:lstStyle/>
          <a:p>
            <a:r>
              <a:rPr lang="en-US" sz="4000" dirty="0">
                <a:latin typeface="Calibri" panose="020F0502020204030204" pitchFamily="34" charset="0"/>
                <a:ea typeface="Palatino" pitchFamily="2" charset="77"/>
                <a:cs typeface="Calibri" panose="020F0502020204030204" pitchFamily="34" charset="0"/>
              </a:rPr>
              <a:t>2. Collaborate and share information:</a:t>
            </a:r>
            <a:br>
              <a:rPr lang="en-US" sz="4000" dirty="0">
                <a:latin typeface="Calibri" panose="020F0502020204030204" pitchFamily="34" charset="0"/>
                <a:ea typeface="Palatino" pitchFamily="2" charset="77"/>
                <a:cs typeface="Calibri" panose="020F0502020204030204" pitchFamily="34" charset="0"/>
              </a:rPr>
            </a:br>
            <a:r>
              <a:rPr lang="en-US" sz="4000" dirty="0">
                <a:latin typeface="Calibri" panose="020F0502020204030204" pitchFamily="34" charset="0"/>
                <a:ea typeface="Palatino" pitchFamily="2" charset="77"/>
                <a:cs typeface="Calibri" panose="020F0502020204030204" pitchFamily="34" charset="0"/>
              </a:rPr>
              <a:t>Invite suggestions by setting a constructive tone</a:t>
            </a:r>
          </a:p>
        </p:txBody>
      </p:sp>
      <p:sp>
        <p:nvSpPr>
          <p:cNvPr id="3" name="Content Placeholder 2">
            <a:extLst>
              <a:ext uri="{FF2B5EF4-FFF2-40B4-BE49-F238E27FC236}">
                <a16:creationId xmlns:a16="http://schemas.microsoft.com/office/drawing/2014/main" id="{8251F972-52AD-8346-A533-2F8D576B0D60}"/>
              </a:ext>
            </a:extLst>
          </p:cNvPr>
          <p:cNvSpPr>
            <a:spLocks noGrp="1"/>
          </p:cNvSpPr>
          <p:nvPr>
            <p:ph idx="1"/>
          </p:nvPr>
        </p:nvSpPr>
        <p:spPr>
          <a:xfrm>
            <a:off x="292743" y="2013687"/>
            <a:ext cx="5574146" cy="3769835"/>
          </a:xfrm>
        </p:spPr>
        <p:txBody>
          <a:bodyPr anchor="ctr">
            <a:normAutofit/>
          </a:bodyPr>
          <a:lstStyle/>
          <a:p>
            <a:pPr marL="0" indent="0">
              <a:buNone/>
            </a:pPr>
            <a:r>
              <a:rPr lang="en-US" sz="4000" dirty="0"/>
              <a:t>Try this, not this … </a:t>
            </a:r>
          </a:p>
          <a:p>
            <a:pPr marL="0" indent="0">
              <a:buNone/>
            </a:pPr>
            <a:r>
              <a:rPr lang="en-US" dirty="0"/>
              <a:t>- To establish leadership</a:t>
            </a:r>
          </a:p>
          <a:p>
            <a:r>
              <a:rPr lang="en-US" dirty="0"/>
              <a:t>To think out loud</a:t>
            </a:r>
          </a:p>
          <a:p>
            <a:pPr lvl="1"/>
            <a:r>
              <a:rPr lang="en-US" dirty="0"/>
              <a:t>We checked </a:t>
            </a:r>
            <a:r>
              <a:rPr lang="en-US" dirty="0" err="1"/>
              <a:t>x,y,z</a:t>
            </a:r>
            <a:r>
              <a:rPr lang="en-US" dirty="0"/>
              <a:t>.. Does anyone have thoughts?</a:t>
            </a:r>
          </a:p>
          <a:p>
            <a:r>
              <a:rPr lang="en-US" dirty="0"/>
              <a:t>To encourage open dialogue while maintaining leadership (conversation</a:t>
            </a:r>
          </a:p>
          <a:p>
            <a:pPr marL="0" indent="0">
              <a:buNone/>
            </a:pP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FEE5019E-2CA0-F935-5E23-D11FE70D0300}"/>
              </a:ext>
            </a:extLst>
          </p:cNvPr>
          <p:cNvSpPr txBox="1">
            <a:spLocks/>
          </p:cNvSpPr>
          <p:nvPr/>
        </p:nvSpPr>
        <p:spPr>
          <a:xfrm>
            <a:off x="5733835" y="2013687"/>
            <a:ext cx="5574146" cy="376983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210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159A1-6262-6758-0766-4879EBDD08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774CF5-D615-850A-ACDB-2AC743028885}"/>
              </a:ext>
            </a:extLst>
          </p:cNvPr>
          <p:cNvSpPr>
            <a:spLocks noGrp="1"/>
          </p:cNvSpPr>
          <p:nvPr>
            <p:ph type="title"/>
          </p:nvPr>
        </p:nvSpPr>
        <p:spPr/>
        <p:txBody>
          <a:bodyPr/>
          <a:lstStyle/>
          <a:p>
            <a:r>
              <a:rPr lang="en-US" dirty="0"/>
              <a:t>Scenario revisited</a:t>
            </a:r>
          </a:p>
        </p:txBody>
      </p:sp>
      <p:sp>
        <p:nvSpPr>
          <p:cNvPr id="3" name="Text Placeholder 2">
            <a:extLst>
              <a:ext uri="{FF2B5EF4-FFF2-40B4-BE49-F238E27FC236}">
                <a16:creationId xmlns:a16="http://schemas.microsoft.com/office/drawing/2014/main" id="{40C4C44E-D941-2858-9BAA-FA20433FA653}"/>
              </a:ext>
            </a:extLst>
          </p:cNvPr>
          <p:cNvSpPr>
            <a:spLocks noGrp="1"/>
          </p:cNvSpPr>
          <p:nvPr>
            <p:ph sz="half" idx="2"/>
          </p:nvPr>
        </p:nvSpPr>
        <p:spPr/>
        <p:txBody>
          <a:bodyPr>
            <a:normAutofit/>
          </a:bodyPr>
          <a:lstStyle/>
          <a:p>
            <a:r>
              <a:rPr lang="en-US" dirty="0"/>
              <a:t>In an alternate universe, you are paged to the same rapid response – but this time you introduce yourself to the room on arrival and confirm with the primary team that they are happy to let you run the rapid. You stand at the head of the bed and collect information and suggestions from various team members.</a:t>
            </a:r>
          </a:p>
          <a:p>
            <a:endParaRPr lang="en-US" dirty="0"/>
          </a:p>
          <a:p>
            <a:r>
              <a:rPr lang="en-US" dirty="0"/>
              <a:t>The primary team resident suggests trying IV metoprolol x 1 to which you say “great idea”. After one dose of metoprolol the patients heart rate drops to ~120s and their blood pressure improves. They are transitioned to oral metoprolol and are able to stay on the floor without transferring to the ICU.</a:t>
            </a:r>
          </a:p>
        </p:txBody>
      </p:sp>
      <p:sp>
        <p:nvSpPr>
          <p:cNvPr id="14" name="Slide Number Placeholder 5">
            <a:extLst>
              <a:ext uri="{FF2B5EF4-FFF2-40B4-BE49-F238E27FC236}">
                <a16:creationId xmlns:a16="http://schemas.microsoft.com/office/drawing/2014/main" id="{52A11B7E-A2ED-2657-D528-70B80F0C47FF}"/>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84681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B5ED6-0061-0B93-A8A9-7F6402028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DA0B2-AB09-3A4B-E569-5A0166BA7311}"/>
              </a:ext>
            </a:extLst>
          </p:cNvPr>
          <p:cNvSpPr>
            <a:spLocks noGrp="1"/>
          </p:cNvSpPr>
          <p:nvPr>
            <p:ph type="title"/>
          </p:nvPr>
        </p:nvSpPr>
        <p:spPr>
          <a:xfrm>
            <a:off x="1322318" y="268361"/>
            <a:ext cx="7288282" cy="791006"/>
          </a:xfrm>
        </p:spPr>
        <p:txBody>
          <a:bodyPr/>
          <a:lstStyle/>
          <a:p>
            <a:r>
              <a:rPr lang="en-US" dirty="0"/>
              <a:t>Scenario</a:t>
            </a:r>
          </a:p>
        </p:txBody>
      </p:sp>
      <p:sp>
        <p:nvSpPr>
          <p:cNvPr id="3" name="Text Placeholder 2">
            <a:extLst>
              <a:ext uri="{FF2B5EF4-FFF2-40B4-BE49-F238E27FC236}">
                <a16:creationId xmlns:a16="http://schemas.microsoft.com/office/drawing/2014/main" id="{E68002FB-9EA9-058B-B45B-04B73C8E0A0A}"/>
              </a:ext>
            </a:extLst>
          </p:cNvPr>
          <p:cNvSpPr>
            <a:spLocks noGrp="1"/>
          </p:cNvSpPr>
          <p:nvPr>
            <p:ph sz="half" idx="2"/>
          </p:nvPr>
        </p:nvSpPr>
        <p:spPr>
          <a:xfrm>
            <a:off x="999897" y="1387049"/>
            <a:ext cx="7933124" cy="5151862"/>
          </a:xfrm>
        </p:spPr>
        <p:txBody>
          <a:bodyPr>
            <a:normAutofit/>
          </a:bodyPr>
          <a:lstStyle/>
          <a:p>
            <a:r>
              <a:rPr lang="en-US" dirty="0"/>
              <a:t>On entering the patient room you ask for the bedside RN, assign the medical student to pull up the EMR and the intern to start a brief physical exam. </a:t>
            </a:r>
          </a:p>
          <a:p>
            <a:endParaRPr lang="en-US" dirty="0"/>
          </a:p>
          <a:p>
            <a:r>
              <a:rPr lang="en-US" dirty="0"/>
              <a:t>The bedside RN states that he’s “</a:t>
            </a:r>
            <a:r>
              <a:rPr lang="en-US" i="1" dirty="0"/>
              <a:t>been pretty </a:t>
            </a:r>
            <a:r>
              <a:rPr lang="en-US" i="1" dirty="0" err="1"/>
              <a:t>tachy</a:t>
            </a:r>
            <a:r>
              <a:rPr lang="en-US" i="1" dirty="0"/>
              <a:t> but was eye-balling okay until a few minutes ago. While I was getting an EKG, his SBP went from 120 to 95</a:t>
            </a:r>
            <a:r>
              <a:rPr lang="en-US" dirty="0"/>
              <a:t>”</a:t>
            </a:r>
          </a:p>
          <a:p>
            <a:endParaRPr lang="en-US" dirty="0"/>
          </a:p>
          <a:p>
            <a:r>
              <a:rPr lang="en-US" dirty="0"/>
              <a:t>She hands you the EKG: </a:t>
            </a:r>
          </a:p>
        </p:txBody>
      </p:sp>
      <p:sp>
        <p:nvSpPr>
          <p:cNvPr id="14" name="Slide Number Placeholder 5">
            <a:extLst>
              <a:ext uri="{FF2B5EF4-FFF2-40B4-BE49-F238E27FC236}">
                <a16:creationId xmlns:a16="http://schemas.microsoft.com/office/drawing/2014/main" id="{9CC8DECC-AB1B-3124-B91D-883456B6D68F}"/>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80304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fib_AV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682" y="0"/>
            <a:ext cx="9508636" cy="6947162"/>
          </a:xfrm>
          <a:prstGeom prst="rect">
            <a:avLst/>
          </a:prstGeom>
          <a:noFill/>
          <a:ln w="57150" cmpd="thinThick">
            <a:solidFill>
              <a:schemeClr val="hlink"/>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78A9DBB-8ED7-E055-DEFD-407C19256982}"/>
              </a:ext>
            </a:extLst>
          </p:cNvPr>
          <p:cNvPicPr>
            <a:picLocks noChangeAspect="1"/>
          </p:cNvPicPr>
          <p:nvPr/>
        </p:nvPicPr>
        <p:blipFill>
          <a:blip r:embed="rId4"/>
          <a:stretch>
            <a:fillRect/>
          </a:stretch>
        </p:blipFill>
        <p:spPr>
          <a:xfrm>
            <a:off x="6095999" y="0"/>
            <a:ext cx="6143093" cy="4731026"/>
          </a:xfrm>
          <a:prstGeom prst="rect">
            <a:avLst/>
          </a:prstGeom>
        </p:spPr>
      </p:pic>
    </p:spTree>
    <p:extLst>
      <p:ext uri="{BB962C8B-B14F-4D97-AF65-F5344CB8AC3E}">
        <p14:creationId xmlns:p14="http://schemas.microsoft.com/office/powerpoint/2010/main" val="8170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FD446-9CA8-2BB9-E557-9C2C7C0E1781}"/>
              </a:ext>
            </a:extLst>
          </p:cNvPr>
          <p:cNvPicPr>
            <a:picLocks noChangeAspect="1"/>
          </p:cNvPicPr>
          <p:nvPr/>
        </p:nvPicPr>
        <p:blipFill>
          <a:blip r:embed="rId3"/>
          <a:stretch>
            <a:fillRect/>
          </a:stretch>
        </p:blipFill>
        <p:spPr>
          <a:xfrm>
            <a:off x="799193" y="386444"/>
            <a:ext cx="2755900" cy="2921000"/>
          </a:xfrm>
          <a:prstGeom prst="rect">
            <a:avLst/>
          </a:prstGeom>
        </p:spPr>
      </p:pic>
      <p:sp>
        <p:nvSpPr>
          <p:cNvPr id="5" name="Content Placeholder 2">
            <a:extLst>
              <a:ext uri="{FF2B5EF4-FFF2-40B4-BE49-F238E27FC236}">
                <a16:creationId xmlns:a16="http://schemas.microsoft.com/office/drawing/2014/main" id="{7324B6EF-6FEF-31D3-9F54-BBB53CCCEB21}"/>
              </a:ext>
            </a:extLst>
          </p:cNvPr>
          <p:cNvSpPr>
            <a:spLocks noGrp="1"/>
          </p:cNvSpPr>
          <p:nvPr>
            <p:ph idx="1"/>
          </p:nvPr>
        </p:nvSpPr>
        <p:spPr>
          <a:xfrm>
            <a:off x="0" y="3550557"/>
            <a:ext cx="4426857" cy="814505"/>
          </a:xfrm>
        </p:spPr>
        <p:txBody>
          <a:bodyPr>
            <a:normAutofit lnSpcReduction="10000"/>
          </a:bodyPr>
          <a:lstStyle/>
          <a:p>
            <a:pPr marL="0" indent="0" algn="ctr">
              <a:buNone/>
            </a:pPr>
            <a:r>
              <a:rPr lang="en-US" dirty="0"/>
              <a:t>“wide-complex” (QRS &gt; 120) + Regular</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F3D9F86F-72DC-46C5-03CB-BC8777CA04FA}"/>
              </a:ext>
            </a:extLst>
          </p:cNvPr>
          <p:cNvPicPr>
            <a:picLocks noChangeAspect="1"/>
          </p:cNvPicPr>
          <p:nvPr/>
        </p:nvPicPr>
        <p:blipFill>
          <a:blip r:embed="rId4"/>
          <a:stretch>
            <a:fillRect/>
          </a:stretch>
        </p:blipFill>
        <p:spPr>
          <a:xfrm>
            <a:off x="246743" y="4308929"/>
            <a:ext cx="3860800" cy="2540000"/>
          </a:xfrm>
          <a:prstGeom prst="rect">
            <a:avLst/>
          </a:prstGeom>
        </p:spPr>
      </p:pic>
      <p:pic>
        <p:nvPicPr>
          <p:cNvPr id="7" name="Picture 6">
            <a:extLst>
              <a:ext uri="{FF2B5EF4-FFF2-40B4-BE49-F238E27FC236}">
                <a16:creationId xmlns:a16="http://schemas.microsoft.com/office/drawing/2014/main" id="{56C2F133-F0EC-5426-7BCF-E33957ED351F}"/>
              </a:ext>
            </a:extLst>
          </p:cNvPr>
          <p:cNvPicPr>
            <a:picLocks noChangeAspect="1"/>
          </p:cNvPicPr>
          <p:nvPr/>
        </p:nvPicPr>
        <p:blipFill>
          <a:blip r:embed="rId5"/>
          <a:stretch>
            <a:fillRect/>
          </a:stretch>
        </p:blipFill>
        <p:spPr>
          <a:xfrm>
            <a:off x="5307150" y="249382"/>
            <a:ext cx="2253183" cy="6359236"/>
          </a:xfrm>
          <a:prstGeom prst="rect">
            <a:avLst/>
          </a:prstGeom>
        </p:spPr>
      </p:pic>
      <p:pic>
        <p:nvPicPr>
          <p:cNvPr id="8" name="Picture 7">
            <a:extLst>
              <a:ext uri="{FF2B5EF4-FFF2-40B4-BE49-F238E27FC236}">
                <a16:creationId xmlns:a16="http://schemas.microsoft.com/office/drawing/2014/main" id="{DDA86FD7-0354-CD22-9501-C1852A4AF61D}"/>
              </a:ext>
            </a:extLst>
          </p:cNvPr>
          <p:cNvPicPr>
            <a:picLocks noChangeAspect="1"/>
          </p:cNvPicPr>
          <p:nvPr/>
        </p:nvPicPr>
        <p:blipFill>
          <a:blip r:embed="rId6"/>
          <a:stretch>
            <a:fillRect/>
          </a:stretch>
        </p:blipFill>
        <p:spPr>
          <a:xfrm>
            <a:off x="8001460" y="1056655"/>
            <a:ext cx="3874524" cy="1884384"/>
          </a:xfrm>
          <a:prstGeom prst="rect">
            <a:avLst/>
          </a:prstGeom>
        </p:spPr>
      </p:pic>
      <p:sp>
        <p:nvSpPr>
          <p:cNvPr id="10" name="Content Placeholder 2">
            <a:extLst>
              <a:ext uri="{FF2B5EF4-FFF2-40B4-BE49-F238E27FC236}">
                <a16:creationId xmlns:a16="http://schemas.microsoft.com/office/drawing/2014/main" id="{8FF02A65-98F2-D271-086B-5A929BFD655D}"/>
              </a:ext>
            </a:extLst>
          </p:cNvPr>
          <p:cNvSpPr txBox="1">
            <a:spLocks/>
          </p:cNvSpPr>
          <p:nvPr/>
        </p:nvSpPr>
        <p:spPr>
          <a:xfrm>
            <a:off x="7725293" y="863539"/>
            <a:ext cx="4426857" cy="814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LBBB in </a:t>
            </a:r>
            <a:r>
              <a:rPr lang="en-US" dirty="0" err="1"/>
              <a:t>aVL</a:t>
            </a:r>
            <a:endParaRPr lang="en-US" dirty="0"/>
          </a:p>
          <a:p>
            <a:pPr marL="0" indent="0">
              <a:buFont typeface="Arial" panose="020B0604020202020204" pitchFamily="34" charset="0"/>
              <a:buNone/>
            </a:pPr>
            <a:endParaRPr lang="en-US" dirty="0"/>
          </a:p>
        </p:txBody>
      </p:sp>
      <p:sp>
        <p:nvSpPr>
          <p:cNvPr id="12" name="TextBox 11">
            <a:extLst>
              <a:ext uri="{FF2B5EF4-FFF2-40B4-BE49-F238E27FC236}">
                <a16:creationId xmlns:a16="http://schemas.microsoft.com/office/drawing/2014/main" id="{8D12AED3-55B9-5B82-6306-0C84B65CF38B}"/>
              </a:ext>
            </a:extLst>
          </p:cNvPr>
          <p:cNvSpPr txBox="1"/>
          <p:nvPr/>
        </p:nvSpPr>
        <p:spPr>
          <a:xfrm>
            <a:off x="8001460" y="2850978"/>
            <a:ext cx="6310744" cy="369332"/>
          </a:xfrm>
          <a:prstGeom prst="rect">
            <a:avLst/>
          </a:prstGeom>
          <a:noFill/>
        </p:spPr>
        <p:txBody>
          <a:bodyPr wrap="square">
            <a:spAutoFit/>
          </a:bodyPr>
          <a:lstStyle/>
          <a:p>
            <a:r>
              <a:rPr lang="en-US" b="0" i="0" dirty="0">
                <a:effectLst/>
                <a:latin typeface="-apple-system"/>
              </a:rPr>
              <a:t>Broad monophasic R wave in lateral leads </a:t>
            </a:r>
            <a:endParaRPr lang="en-US" dirty="0"/>
          </a:p>
        </p:txBody>
      </p:sp>
      <p:sp>
        <p:nvSpPr>
          <p:cNvPr id="13" name="Content Placeholder 2">
            <a:extLst>
              <a:ext uri="{FF2B5EF4-FFF2-40B4-BE49-F238E27FC236}">
                <a16:creationId xmlns:a16="http://schemas.microsoft.com/office/drawing/2014/main" id="{DD5D751F-5FF8-C25C-0B42-5DA081071AEF}"/>
              </a:ext>
            </a:extLst>
          </p:cNvPr>
          <p:cNvSpPr txBox="1">
            <a:spLocks/>
          </p:cNvSpPr>
          <p:nvPr/>
        </p:nvSpPr>
        <p:spPr>
          <a:xfrm>
            <a:off x="7725293" y="4395092"/>
            <a:ext cx="4470956" cy="2313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t>Answer:</a:t>
            </a:r>
          </a:p>
          <a:p>
            <a:pPr marL="0" indent="0" algn="ctr">
              <a:buFont typeface="Arial" panose="020B0604020202020204" pitchFamily="34" charset="0"/>
              <a:buNone/>
            </a:pPr>
            <a:r>
              <a:rPr lang="en-US" dirty="0"/>
              <a:t>AF + RVR </a:t>
            </a:r>
          </a:p>
          <a:p>
            <a:pPr marL="0" indent="0" algn="ctr">
              <a:buFont typeface="Arial" panose="020B0604020202020204" pitchFamily="34" charset="0"/>
              <a:buNone/>
            </a:pPr>
            <a:r>
              <a:rPr lang="en-US" dirty="0"/>
              <a:t>Bonus: + Aberrancy (LBBB)</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96154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13">
                                            <p:txEl>
                                              <p:pRg st="0" end="0"/>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P spid="10" grpId="1" build="allAtOnce"/>
      <p:bldP spid="12" grpId="0"/>
      <p:bldP spid="13" grpId="0" build="p"/>
      <p:bldP spid="13" grpId="1"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22318" y="268361"/>
            <a:ext cx="7288282" cy="791006"/>
          </a:xfrm>
        </p:spPr>
        <p:txBody>
          <a:bodyPr/>
          <a:lstStyle/>
          <a:p>
            <a:r>
              <a:rPr lang="en-US" dirty="0"/>
              <a:t>Scenario </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322317" y="1375898"/>
            <a:ext cx="8759833" cy="2671995"/>
          </a:xfrm>
        </p:spPr>
        <p:txBody>
          <a:bodyPr>
            <a:normAutofit fontScale="85000" lnSpcReduction="10000"/>
          </a:bodyPr>
          <a:lstStyle/>
          <a:p>
            <a:r>
              <a:rPr lang="en-US" dirty="0"/>
              <a:t>Framework? </a:t>
            </a:r>
          </a:p>
          <a:p>
            <a:r>
              <a:rPr lang="en-US" dirty="0">
                <a:sym typeface="Wingdings" pitchFamily="2" charset="2"/>
              </a:rPr>
              <a:t>	 Tachycardia with a pulse </a:t>
            </a:r>
          </a:p>
          <a:p>
            <a:endParaRPr lang="en-US" dirty="0">
              <a:sym typeface="Wingdings" pitchFamily="2" charset="2"/>
            </a:endParaRPr>
          </a:p>
          <a:p>
            <a:r>
              <a:rPr lang="en-US" dirty="0">
                <a:sym typeface="Wingdings" pitchFamily="2" charset="2"/>
              </a:rPr>
              <a:t>More specific? </a:t>
            </a:r>
          </a:p>
          <a:p>
            <a:r>
              <a:rPr lang="en-US" dirty="0">
                <a:sym typeface="Wingdings" pitchFamily="2" charset="2"/>
              </a:rPr>
              <a:t>	 Narrow complex tachycardia with a pulse </a:t>
            </a:r>
          </a:p>
          <a:p>
            <a:endParaRPr lang="en-US" dirty="0">
              <a:sym typeface="Wingdings" pitchFamily="2" charset="2"/>
            </a:endParaRPr>
          </a:p>
          <a:p>
            <a:r>
              <a:rPr lang="en-US" dirty="0">
                <a:sym typeface="Wingdings" pitchFamily="2" charset="2"/>
              </a:rPr>
              <a:t>MORE specific? </a:t>
            </a:r>
          </a:p>
          <a:p>
            <a:r>
              <a:rPr lang="en-US" dirty="0">
                <a:sym typeface="Wingdings" pitchFamily="2" charset="2"/>
              </a:rPr>
              <a:t>	 Narrow complex tachycardia + Pulse + </a:t>
            </a:r>
            <a:r>
              <a:rPr lang="en-US" dirty="0">
                <a:solidFill>
                  <a:srgbClr val="0070C0"/>
                </a:solidFill>
                <a:sym typeface="Wingdings" pitchFamily="2" charset="2"/>
              </a:rPr>
              <a:t>Hemodynamically Stable/Unstable?</a:t>
            </a:r>
            <a:endParaRPr lang="en-US" dirty="0">
              <a:solidFill>
                <a:srgbClr val="0070C0"/>
              </a:solidFill>
            </a:endParaRP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p:txBody>
          <a:bodyPr/>
          <a:lstStyle/>
          <a:p>
            <a:fld id="{A49DFD55-3C28-40EF-9E31-A92D2E4017FF}" type="slidenum">
              <a:rPr lang="en-US" smtClean="0"/>
              <a:pPr/>
              <a:t>6</a:t>
            </a:fld>
            <a:endParaRPr lang="en-US" dirty="0"/>
          </a:p>
        </p:txBody>
      </p:sp>
      <p:sp>
        <p:nvSpPr>
          <p:cNvPr id="5" name="TextBox 4">
            <a:extLst>
              <a:ext uri="{FF2B5EF4-FFF2-40B4-BE49-F238E27FC236}">
                <a16:creationId xmlns:a16="http://schemas.microsoft.com/office/drawing/2014/main" id="{DBC9306E-1017-D4B7-4178-0F390117DF5A}"/>
              </a:ext>
            </a:extLst>
          </p:cNvPr>
          <p:cNvSpPr txBox="1"/>
          <p:nvPr/>
        </p:nvSpPr>
        <p:spPr>
          <a:xfrm>
            <a:off x="1322318" y="4727446"/>
            <a:ext cx="6105292" cy="923330"/>
          </a:xfrm>
          <a:prstGeom prst="rect">
            <a:avLst/>
          </a:prstGeom>
          <a:noFill/>
        </p:spPr>
        <p:txBody>
          <a:bodyPr wrap="square">
            <a:spAutoFit/>
          </a:bodyPr>
          <a:lstStyle/>
          <a:p>
            <a:r>
              <a:rPr lang="en-US" dirty="0"/>
              <a:t>What does hemodynamic stability mean to you?</a:t>
            </a:r>
          </a:p>
          <a:p>
            <a:endParaRPr lang="en-US" dirty="0"/>
          </a:p>
          <a:p>
            <a:r>
              <a:rPr lang="en-US" dirty="0"/>
              <a:t>How does this inform treatment?</a:t>
            </a:r>
          </a:p>
        </p:txBody>
      </p:sp>
      <p:sp>
        <p:nvSpPr>
          <p:cNvPr id="6" name="TextBox 5">
            <a:extLst>
              <a:ext uri="{FF2B5EF4-FFF2-40B4-BE49-F238E27FC236}">
                <a16:creationId xmlns:a16="http://schemas.microsoft.com/office/drawing/2014/main" id="{BDA4A74A-A610-205C-BEEA-681022B4C3CA}"/>
              </a:ext>
            </a:extLst>
          </p:cNvPr>
          <p:cNvSpPr txBox="1"/>
          <p:nvPr/>
        </p:nvSpPr>
        <p:spPr>
          <a:xfrm>
            <a:off x="1322318" y="5868664"/>
            <a:ext cx="6105292" cy="646331"/>
          </a:xfrm>
          <a:prstGeom prst="rect">
            <a:avLst/>
          </a:prstGeom>
          <a:noFill/>
        </p:spPr>
        <p:txBody>
          <a:bodyPr wrap="square">
            <a:spAutoFit/>
          </a:bodyPr>
          <a:lstStyle/>
          <a:p>
            <a:r>
              <a:rPr lang="en-US" dirty="0">
                <a:solidFill>
                  <a:srgbClr val="0070C0"/>
                </a:solidFill>
              </a:rPr>
              <a:t>How do you convey this information and your thought process to the room?</a:t>
            </a:r>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F8E55-C16D-09C0-331B-96B9678D13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919278-9F45-A9E0-7860-8DA2532C99CF}"/>
              </a:ext>
            </a:extLst>
          </p:cNvPr>
          <p:cNvSpPr>
            <a:spLocks noGrp="1"/>
          </p:cNvSpPr>
          <p:nvPr>
            <p:ph type="title"/>
          </p:nvPr>
        </p:nvSpPr>
        <p:spPr>
          <a:xfrm>
            <a:off x="1322318" y="268361"/>
            <a:ext cx="7288282" cy="791006"/>
          </a:xfrm>
        </p:spPr>
        <p:txBody>
          <a:bodyPr/>
          <a:lstStyle/>
          <a:p>
            <a:r>
              <a:rPr lang="en-US" dirty="0"/>
              <a:t>Scenario</a:t>
            </a:r>
          </a:p>
        </p:txBody>
      </p:sp>
      <p:sp>
        <p:nvSpPr>
          <p:cNvPr id="3" name="Text Placeholder 2">
            <a:extLst>
              <a:ext uri="{FF2B5EF4-FFF2-40B4-BE49-F238E27FC236}">
                <a16:creationId xmlns:a16="http://schemas.microsoft.com/office/drawing/2014/main" id="{E29C1F4B-FBC9-6012-F6A1-F0E011399B7F}"/>
              </a:ext>
            </a:extLst>
          </p:cNvPr>
          <p:cNvSpPr>
            <a:spLocks noGrp="1"/>
          </p:cNvSpPr>
          <p:nvPr>
            <p:ph sz="half" idx="2"/>
          </p:nvPr>
        </p:nvSpPr>
        <p:spPr>
          <a:xfrm>
            <a:off x="999897" y="1387049"/>
            <a:ext cx="7933124" cy="1641159"/>
          </a:xfrm>
        </p:spPr>
        <p:txBody>
          <a:bodyPr>
            <a:normAutofit/>
          </a:bodyPr>
          <a:lstStyle/>
          <a:p>
            <a:r>
              <a:rPr lang="en-US" dirty="0"/>
              <a:t>While talking with the RN and RRT team you notice three individuals enter the room with “DOCTOR” on their badge standing aside quietly. </a:t>
            </a:r>
          </a:p>
          <a:p>
            <a:endParaRPr lang="en-US" dirty="0"/>
          </a:p>
          <a:p>
            <a:r>
              <a:rPr lang="en-US" dirty="0"/>
              <a:t>You don’t know these individuals, nor do they introduce themselves. </a:t>
            </a:r>
          </a:p>
          <a:p>
            <a:endParaRPr lang="en-US" dirty="0"/>
          </a:p>
        </p:txBody>
      </p:sp>
      <p:sp>
        <p:nvSpPr>
          <p:cNvPr id="14" name="Slide Number Placeholder 5">
            <a:extLst>
              <a:ext uri="{FF2B5EF4-FFF2-40B4-BE49-F238E27FC236}">
                <a16:creationId xmlns:a16="http://schemas.microsoft.com/office/drawing/2014/main" id="{2AD3C6DF-A573-0A5C-04A7-699B438ED14B}"/>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3575895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BB3CE-6CC5-589E-C332-490665ECD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BFCDF-3483-775D-48CE-A36DB7CAE2C1}"/>
              </a:ext>
            </a:extLst>
          </p:cNvPr>
          <p:cNvSpPr>
            <a:spLocks noGrp="1"/>
          </p:cNvSpPr>
          <p:nvPr>
            <p:ph type="title"/>
          </p:nvPr>
        </p:nvSpPr>
        <p:spPr>
          <a:xfrm>
            <a:off x="1322318" y="268360"/>
            <a:ext cx="7288282" cy="551037"/>
          </a:xfrm>
        </p:spPr>
        <p:txBody>
          <a:bodyPr/>
          <a:lstStyle/>
          <a:p>
            <a:r>
              <a:rPr lang="en-US" dirty="0"/>
              <a:t>Scenario cont.</a:t>
            </a:r>
          </a:p>
        </p:txBody>
      </p:sp>
      <p:sp>
        <p:nvSpPr>
          <p:cNvPr id="3" name="Text Placeholder 2">
            <a:extLst>
              <a:ext uri="{FF2B5EF4-FFF2-40B4-BE49-F238E27FC236}">
                <a16:creationId xmlns:a16="http://schemas.microsoft.com/office/drawing/2014/main" id="{199D3C6D-3609-4758-6165-A8D187619ECE}"/>
              </a:ext>
            </a:extLst>
          </p:cNvPr>
          <p:cNvSpPr>
            <a:spLocks noGrp="1"/>
          </p:cNvSpPr>
          <p:nvPr>
            <p:ph sz="half" idx="2"/>
          </p:nvPr>
        </p:nvSpPr>
        <p:spPr>
          <a:xfrm>
            <a:off x="1322318" y="1159908"/>
            <a:ext cx="7501048" cy="3407051"/>
          </a:xfrm>
        </p:spPr>
        <p:txBody>
          <a:bodyPr>
            <a:normAutofit/>
          </a:bodyPr>
          <a:lstStyle/>
          <a:p>
            <a:r>
              <a:rPr lang="en-US" dirty="0"/>
              <a:t>After getting the story and examining the patient, you decide to administer IV metoprolol. </a:t>
            </a:r>
          </a:p>
          <a:p>
            <a:endParaRPr lang="en-US" dirty="0"/>
          </a:p>
          <a:p>
            <a:r>
              <a:rPr lang="en-US" dirty="0"/>
              <a:t>You inform the bedside RN of your plan and then go to talk with the patient’s family to give them updates on the situation.</a:t>
            </a:r>
          </a:p>
          <a:p>
            <a:endParaRPr lang="en-US" dirty="0"/>
          </a:p>
          <a:p>
            <a:r>
              <a:rPr lang="en-US" dirty="0"/>
              <a:t>While you’re walking out of the room you hear the RN ask </a:t>
            </a:r>
            <a:r>
              <a:rPr lang="en-US" dirty="0">
                <a:solidFill>
                  <a:srgbClr val="0070C0"/>
                </a:solidFill>
              </a:rPr>
              <a:t>“what dose?” </a:t>
            </a:r>
            <a:r>
              <a:rPr lang="en-US" dirty="0"/>
              <a:t>But you are quickly confronted by multiple family members. </a:t>
            </a:r>
            <a:endParaRPr lang="en-US" dirty="0">
              <a:solidFill>
                <a:srgbClr val="0070C0"/>
              </a:solidFill>
            </a:endParaRPr>
          </a:p>
          <a:p>
            <a:endParaRPr lang="en-US" dirty="0"/>
          </a:p>
          <a:p>
            <a:endParaRPr lang="en-US" dirty="0"/>
          </a:p>
        </p:txBody>
      </p:sp>
      <p:sp>
        <p:nvSpPr>
          <p:cNvPr id="14" name="Slide Number Placeholder 5">
            <a:extLst>
              <a:ext uri="{FF2B5EF4-FFF2-40B4-BE49-F238E27FC236}">
                <a16:creationId xmlns:a16="http://schemas.microsoft.com/office/drawing/2014/main" id="{C48603BB-B4C3-2F84-0040-DFBA69FC2CDC}"/>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350623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5CF83-F22C-676D-8E08-A54068326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D4335-5246-C6BE-E2BF-8D75A5D0CE7F}"/>
              </a:ext>
            </a:extLst>
          </p:cNvPr>
          <p:cNvSpPr>
            <a:spLocks noGrp="1"/>
          </p:cNvSpPr>
          <p:nvPr>
            <p:ph type="title"/>
          </p:nvPr>
        </p:nvSpPr>
        <p:spPr>
          <a:xfrm>
            <a:off x="1322318" y="268360"/>
            <a:ext cx="7288282" cy="551037"/>
          </a:xfrm>
        </p:spPr>
        <p:txBody>
          <a:bodyPr/>
          <a:lstStyle/>
          <a:p>
            <a:r>
              <a:rPr lang="en-US" dirty="0"/>
              <a:t>Scenario cont.</a:t>
            </a:r>
          </a:p>
        </p:txBody>
      </p:sp>
      <p:sp>
        <p:nvSpPr>
          <p:cNvPr id="3" name="Text Placeholder 2">
            <a:extLst>
              <a:ext uri="{FF2B5EF4-FFF2-40B4-BE49-F238E27FC236}">
                <a16:creationId xmlns:a16="http://schemas.microsoft.com/office/drawing/2014/main" id="{DB7A3FA0-175A-10F6-A0EC-964B37CCA254}"/>
              </a:ext>
            </a:extLst>
          </p:cNvPr>
          <p:cNvSpPr>
            <a:spLocks noGrp="1"/>
          </p:cNvSpPr>
          <p:nvPr>
            <p:ph sz="half" idx="2"/>
          </p:nvPr>
        </p:nvSpPr>
        <p:spPr>
          <a:xfrm>
            <a:off x="1322318" y="1159908"/>
            <a:ext cx="7288212" cy="3407051"/>
          </a:xfrm>
        </p:spPr>
        <p:txBody>
          <a:bodyPr>
            <a:normAutofit/>
          </a:bodyPr>
          <a:lstStyle/>
          <a:p>
            <a:r>
              <a:rPr lang="en-US" dirty="0"/>
              <a:t>Five minutes later, the intern pulls you away from the family because the patient’s HR dropped and his SBP is now 75.</a:t>
            </a:r>
          </a:p>
          <a:p>
            <a:endParaRPr lang="en-US" dirty="0"/>
          </a:p>
          <a:p>
            <a:r>
              <a:rPr lang="en-US" dirty="0"/>
              <a:t>They hand you an EKG:</a:t>
            </a:r>
          </a:p>
        </p:txBody>
      </p:sp>
      <p:sp>
        <p:nvSpPr>
          <p:cNvPr id="14" name="Slide Number Placeholder 5">
            <a:extLst>
              <a:ext uri="{FF2B5EF4-FFF2-40B4-BE49-F238E27FC236}">
                <a16:creationId xmlns:a16="http://schemas.microsoft.com/office/drawing/2014/main" id="{1558306A-20E1-5E9F-5D75-8FF253E1AF39}"/>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2246015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223</TotalTime>
  <Words>1853</Words>
  <Application>Microsoft Macintosh PowerPoint</Application>
  <PresentationFormat>Widescreen</PresentationFormat>
  <Paragraphs>261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Aptos</vt:lpstr>
      <vt:lpstr>Aptos Display</vt:lpstr>
      <vt:lpstr>Arial</vt:lpstr>
      <vt:lpstr>Calibri</vt:lpstr>
      <vt:lpstr>Palatino Linotype</vt:lpstr>
      <vt:lpstr>Wingdings</vt:lpstr>
      <vt:lpstr>Office Theme</vt:lpstr>
      <vt:lpstr>Leadership skills</vt:lpstr>
      <vt:lpstr>Scenario</vt:lpstr>
      <vt:lpstr>Scenario</vt:lpstr>
      <vt:lpstr>PowerPoint Presentation</vt:lpstr>
      <vt:lpstr>PowerPoint Presentation</vt:lpstr>
      <vt:lpstr>Scenario </vt:lpstr>
      <vt:lpstr>Scenario</vt:lpstr>
      <vt:lpstr>Scenario cont.</vt:lpstr>
      <vt:lpstr>Scenario cont.</vt:lpstr>
      <vt:lpstr>PowerPoint Presentation</vt:lpstr>
      <vt:lpstr>Scenario cont.</vt:lpstr>
      <vt:lpstr>Scenario cont.</vt:lpstr>
      <vt:lpstr>Scenario cont.</vt:lpstr>
      <vt:lpstr>Scenario cont.</vt:lpstr>
      <vt:lpstr>Debrief</vt:lpstr>
      <vt:lpstr>PowerPoint Presentation</vt:lpstr>
      <vt:lpstr>Scenario - RECAP</vt:lpstr>
      <vt:lpstr>Scenario - RECAP</vt:lpstr>
      <vt:lpstr>Scenario - RECAP</vt:lpstr>
      <vt:lpstr>Effective Leadership Skills</vt:lpstr>
      <vt:lpstr>1. Establish a clear leader: Are you running this code or not?</vt:lpstr>
      <vt:lpstr>1. Establish a clear leader: Be the point person </vt:lpstr>
      <vt:lpstr>2. Collaborate and share information: Invite suggestions by setting a constructive tone</vt:lpstr>
      <vt:lpstr>Scenario revisited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Colton Long</dc:creator>
  <cp:lastModifiedBy>Ethan Krauspe</cp:lastModifiedBy>
  <cp:revision>5</cp:revision>
  <dcterms:created xsi:type="dcterms:W3CDTF">2025-04-23T02:24:56Z</dcterms:created>
  <dcterms:modified xsi:type="dcterms:W3CDTF">2025-05-01T22:02:02Z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